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6"/>
  </p:notesMasterIdLst>
  <p:sldIdLst>
    <p:sldId id="256" r:id="rId2"/>
    <p:sldId id="259" r:id="rId3"/>
    <p:sldId id="476" r:id="rId4"/>
    <p:sldId id="477" r:id="rId5"/>
    <p:sldId id="257" r:id="rId6"/>
    <p:sldId id="258" r:id="rId7"/>
    <p:sldId id="441" r:id="rId8"/>
    <p:sldId id="261" r:id="rId9"/>
    <p:sldId id="262" r:id="rId10"/>
    <p:sldId id="275" r:id="rId11"/>
    <p:sldId id="263" r:id="rId12"/>
    <p:sldId id="264" r:id="rId13"/>
    <p:sldId id="265" r:id="rId14"/>
    <p:sldId id="266" r:id="rId15"/>
    <p:sldId id="268" r:id="rId16"/>
    <p:sldId id="270" r:id="rId17"/>
    <p:sldId id="271" r:id="rId18"/>
    <p:sldId id="272" r:id="rId19"/>
    <p:sldId id="274" r:id="rId20"/>
    <p:sldId id="273" r:id="rId21"/>
    <p:sldId id="276" r:id="rId22"/>
    <p:sldId id="278" r:id="rId23"/>
    <p:sldId id="279" r:id="rId24"/>
    <p:sldId id="433" r:id="rId25"/>
    <p:sldId id="434" r:id="rId26"/>
    <p:sldId id="406" r:id="rId27"/>
    <p:sldId id="281" r:id="rId28"/>
    <p:sldId id="280" r:id="rId29"/>
    <p:sldId id="282" r:id="rId30"/>
    <p:sldId id="283" r:id="rId31"/>
    <p:sldId id="285" r:id="rId32"/>
    <p:sldId id="287" r:id="rId33"/>
    <p:sldId id="288" r:id="rId34"/>
    <p:sldId id="284" r:id="rId35"/>
    <p:sldId id="286" r:id="rId36"/>
    <p:sldId id="389" r:id="rId37"/>
    <p:sldId id="289" r:id="rId38"/>
    <p:sldId id="292" r:id="rId39"/>
    <p:sldId id="294" r:id="rId40"/>
    <p:sldId id="291" r:id="rId41"/>
    <p:sldId id="290" r:id="rId42"/>
    <p:sldId id="295" r:id="rId43"/>
    <p:sldId id="296" r:id="rId44"/>
    <p:sldId id="442" r:id="rId45"/>
    <p:sldId id="444" r:id="rId46"/>
    <p:sldId id="443" r:id="rId47"/>
    <p:sldId id="445" r:id="rId48"/>
    <p:sldId id="446" r:id="rId49"/>
    <p:sldId id="447" r:id="rId50"/>
    <p:sldId id="448" r:id="rId51"/>
    <p:sldId id="449" r:id="rId52"/>
    <p:sldId id="452" r:id="rId53"/>
    <p:sldId id="455" r:id="rId54"/>
    <p:sldId id="454" r:id="rId55"/>
    <p:sldId id="456" r:id="rId56"/>
    <p:sldId id="457" r:id="rId57"/>
    <p:sldId id="458" r:id="rId58"/>
    <p:sldId id="459" r:id="rId59"/>
    <p:sldId id="460" r:id="rId60"/>
    <p:sldId id="461" r:id="rId61"/>
    <p:sldId id="462" r:id="rId62"/>
    <p:sldId id="463" r:id="rId63"/>
    <p:sldId id="465" r:id="rId64"/>
    <p:sldId id="466" r:id="rId65"/>
    <p:sldId id="467" r:id="rId66"/>
    <p:sldId id="498" r:id="rId67"/>
    <p:sldId id="499" r:id="rId68"/>
    <p:sldId id="500" r:id="rId69"/>
    <p:sldId id="297" r:id="rId70"/>
    <p:sldId id="298" r:id="rId71"/>
    <p:sldId id="384" r:id="rId72"/>
    <p:sldId id="376" r:id="rId73"/>
    <p:sldId id="494" r:id="rId74"/>
    <p:sldId id="435" r:id="rId75"/>
    <p:sldId id="377" r:id="rId76"/>
    <p:sldId id="378" r:id="rId77"/>
    <p:sldId id="436" r:id="rId78"/>
    <p:sldId id="495" r:id="rId79"/>
    <p:sldId id="386" r:id="rId80"/>
    <p:sldId id="437" r:id="rId81"/>
    <p:sldId id="385" r:id="rId82"/>
    <p:sldId id="438" r:id="rId83"/>
    <p:sldId id="387" r:id="rId84"/>
    <p:sldId id="439" r:id="rId85"/>
    <p:sldId id="388" r:id="rId86"/>
    <p:sldId id="440" r:id="rId87"/>
    <p:sldId id="299" r:id="rId88"/>
    <p:sldId id="397" r:id="rId89"/>
    <p:sldId id="398" r:id="rId90"/>
    <p:sldId id="399" r:id="rId91"/>
    <p:sldId id="396" r:id="rId92"/>
    <p:sldId id="300" r:id="rId93"/>
    <p:sldId id="301" r:id="rId94"/>
    <p:sldId id="302" r:id="rId95"/>
    <p:sldId id="303" r:id="rId96"/>
    <p:sldId id="304" r:id="rId97"/>
    <p:sldId id="305" r:id="rId98"/>
    <p:sldId id="306" r:id="rId99"/>
    <p:sldId id="431" r:id="rId100"/>
    <p:sldId id="432" r:id="rId101"/>
    <p:sldId id="430" r:id="rId102"/>
    <p:sldId id="307" r:id="rId103"/>
    <p:sldId id="308" r:id="rId104"/>
    <p:sldId id="309" r:id="rId105"/>
    <p:sldId id="310" r:id="rId106"/>
    <p:sldId id="314" r:id="rId107"/>
    <p:sldId id="311" r:id="rId108"/>
    <p:sldId id="312" r:id="rId109"/>
    <p:sldId id="315" r:id="rId110"/>
    <p:sldId id="313" r:id="rId111"/>
    <p:sldId id="316" r:id="rId112"/>
    <p:sldId id="317" r:id="rId113"/>
    <p:sldId id="318" r:id="rId114"/>
    <p:sldId id="319" r:id="rId115"/>
    <p:sldId id="320" r:id="rId116"/>
    <p:sldId id="321" r:id="rId117"/>
    <p:sldId id="322" r:id="rId118"/>
    <p:sldId id="323" r:id="rId119"/>
    <p:sldId id="324" r:id="rId120"/>
    <p:sldId id="325" r:id="rId121"/>
    <p:sldId id="326" r:id="rId122"/>
    <p:sldId id="327" r:id="rId123"/>
    <p:sldId id="329" r:id="rId124"/>
    <p:sldId id="330" r:id="rId125"/>
    <p:sldId id="331" r:id="rId126"/>
    <p:sldId id="332" r:id="rId127"/>
    <p:sldId id="333" r:id="rId128"/>
    <p:sldId id="334" r:id="rId129"/>
    <p:sldId id="335" r:id="rId130"/>
    <p:sldId id="337" r:id="rId131"/>
    <p:sldId id="336" r:id="rId132"/>
    <p:sldId id="405" r:id="rId133"/>
    <p:sldId id="407" r:id="rId134"/>
    <p:sldId id="339" r:id="rId135"/>
    <p:sldId id="338" r:id="rId136"/>
    <p:sldId id="340" r:id="rId137"/>
    <p:sldId id="341" r:id="rId138"/>
    <p:sldId id="342" r:id="rId139"/>
    <p:sldId id="343" r:id="rId140"/>
    <p:sldId id="344" r:id="rId141"/>
    <p:sldId id="345" r:id="rId142"/>
    <p:sldId id="401" r:id="rId143"/>
    <p:sldId id="394" r:id="rId144"/>
    <p:sldId id="402" r:id="rId145"/>
    <p:sldId id="403" r:id="rId146"/>
    <p:sldId id="404" r:id="rId147"/>
    <p:sldId id="346" r:id="rId148"/>
    <p:sldId id="395" r:id="rId149"/>
    <p:sldId id="347" r:id="rId150"/>
    <p:sldId id="348" r:id="rId151"/>
    <p:sldId id="349" r:id="rId152"/>
    <p:sldId id="350" r:id="rId153"/>
    <p:sldId id="351" r:id="rId154"/>
    <p:sldId id="352" r:id="rId155"/>
    <p:sldId id="469" r:id="rId156"/>
    <p:sldId id="468" r:id="rId157"/>
    <p:sldId id="470" r:id="rId158"/>
    <p:sldId id="471" r:id="rId159"/>
    <p:sldId id="472" r:id="rId160"/>
    <p:sldId id="473" r:id="rId161"/>
    <p:sldId id="474" r:id="rId162"/>
    <p:sldId id="475" r:id="rId163"/>
    <p:sldId id="353" r:id="rId164"/>
    <p:sldId id="354" r:id="rId165"/>
    <p:sldId id="355" r:id="rId166"/>
    <p:sldId id="357" r:id="rId167"/>
    <p:sldId id="501" r:id="rId168"/>
    <p:sldId id="359" r:id="rId169"/>
    <p:sldId id="361" r:id="rId170"/>
    <p:sldId id="360" r:id="rId171"/>
    <p:sldId id="362" r:id="rId172"/>
    <p:sldId id="363" r:id="rId173"/>
    <p:sldId id="364" r:id="rId174"/>
    <p:sldId id="365" r:id="rId175"/>
    <p:sldId id="367" r:id="rId176"/>
    <p:sldId id="368" r:id="rId177"/>
    <p:sldId id="369" r:id="rId178"/>
    <p:sldId id="370" r:id="rId179"/>
    <p:sldId id="371" r:id="rId180"/>
    <p:sldId id="372" r:id="rId181"/>
    <p:sldId id="373" r:id="rId182"/>
    <p:sldId id="374" r:id="rId183"/>
    <p:sldId id="400" r:id="rId184"/>
    <p:sldId id="375" r:id="rId185"/>
    <p:sldId id="379" r:id="rId186"/>
    <p:sldId id="380" r:id="rId187"/>
    <p:sldId id="381" r:id="rId188"/>
    <p:sldId id="382" r:id="rId189"/>
    <p:sldId id="383" r:id="rId190"/>
    <p:sldId id="408" r:id="rId191"/>
    <p:sldId id="409" r:id="rId192"/>
    <p:sldId id="416" r:id="rId193"/>
    <p:sldId id="410" r:id="rId194"/>
    <p:sldId id="411" r:id="rId195"/>
    <p:sldId id="412" r:id="rId196"/>
    <p:sldId id="413" r:id="rId197"/>
    <p:sldId id="414" r:id="rId198"/>
    <p:sldId id="415" r:id="rId199"/>
    <p:sldId id="417" r:id="rId200"/>
    <p:sldId id="418" r:id="rId201"/>
    <p:sldId id="419" r:id="rId202"/>
    <p:sldId id="420" r:id="rId203"/>
    <p:sldId id="421" r:id="rId204"/>
    <p:sldId id="429" r:id="rId205"/>
    <p:sldId id="422" r:id="rId206"/>
    <p:sldId id="425" r:id="rId207"/>
    <p:sldId id="423" r:id="rId208"/>
    <p:sldId id="426" r:id="rId209"/>
    <p:sldId id="428" r:id="rId210"/>
    <p:sldId id="427" r:id="rId211"/>
    <p:sldId id="478" r:id="rId212"/>
    <p:sldId id="480" r:id="rId213"/>
    <p:sldId id="479" r:id="rId214"/>
    <p:sldId id="481" r:id="rId215"/>
    <p:sldId id="482" r:id="rId216"/>
    <p:sldId id="483" r:id="rId217"/>
    <p:sldId id="484" r:id="rId218"/>
    <p:sldId id="485" r:id="rId219"/>
    <p:sldId id="486" r:id="rId220"/>
    <p:sldId id="487" r:id="rId221"/>
    <p:sldId id="489" r:id="rId222"/>
    <p:sldId id="493" r:id="rId223"/>
    <p:sldId id="492" r:id="rId224"/>
    <p:sldId id="491" r:id="rId2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80" d="100"/>
          <a:sy n="80" d="100"/>
        </p:scale>
        <p:origin x="6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C3AB2-E26E-45CA-81E7-44698EA32FDD}"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C1191-D6DE-438A-94D0-43627C0D6477}" type="slidenum">
              <a:rPr lang="en-US" smtClean="0"/>
              <a:t>‹#›</a:t>
            </a:fld>
            <a:endParaRPr lang="en-US" dirty="0"/>
          </a:p>
        </p:txBody>
      </p:sp>
    </p:spTree>
    <p:extLst>
      <p:ext uri="{BB962C8B-B14F-4D97-AF65-F5344CB8AC3E}">
        <p14:creationId xmlns:p14="http://schemas.microsoft.com/office/powerpoint/2010/main" val="162552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a:t>
            </a:fld>
            <a:endParaRPr lang="en-US" dirty="0"/>
          </a:p>
        </p:txBody>
      </p:sp>
    </p:spTree>
    <p:extLst>
      <p:ext uri="{BB962C8B-B14F-4D97-AF65-F5344CB8AC3E}">
        <p14:creationId xmlns:p14="http://schemas.microsoft.com/office/powerpoint/2010/main" val="181888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10</a:t>
            </a:fld>
            <a:endParaRPr lang="en-US" dirty="0"/>
          </a:p>
        </p:txBody>
      </p:sp>
    </p:spTree>
    <p:extLst>
      <p:ext uri="{BB962C8B-B14F-4D97-AF65-F5344CB8AC3E}">
        <p14:creationId xmlns:p14="http://schemas.microsoft.com/office/powerpoint/2010/main" val="13571779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100</a:t>
            </a:fld>
            <a:endParaRPr lang="en-US" dirty="0"/>
          </a:p>
        </p:txBody>
      </p:sp>
    </p:spTree>
    <p:extLst>
      <p:ext uri="{BB962C8B-B14F-4D97-AF65-F5344CB8AC3E}">
        <p14:creationId xmlns:p14="http://schemas.microsoft.com/office/powerpoint/2010/main" val="7397675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101</a:t>
            </a:fld>
            <a:endParaRPr lang="en-US" dirty="0"/>
          </a:p>
        </p:txBody>
      </p:sp>
    </p:spTree>
    <p:extLst>
      <p:ext uri="{BB962C8B-B14F-4D97-AF65-F5344CB8AC3E}">
        <p14:creationId xmlns:p14="http://schemas.microsoft.com/office/powerpoint/2010/main" val="21256762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102</a:t>
            </a:fld>
            <a:endParaRPr lang="en-US" dirty="0"/>
          </a:p>
        </p:txBody>
      </p:sp>
    </p:spTree>
    <p:extLst>
      <p:ext uri="{BB962C8B-B14F-4D97-AF65-F5344CB8AC3E}">
        <p14:creationId xmlns:p14="http://schemas.microsoft.com/office/powerpoint/2010/main" val="42496491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103</a:t>
            </a:fld>
            <a:endParaRPr lang="en-US" dirty="0"/>
          </a:p>
        </p:txBody>
      </p:sp>
    </p:spTree>
    <p:extLst>
      <p:ext uri="{BB962C8B-B14F-4D97-AF65-F5344CB8AC3E}">
        <p14:creationId xmlns:p14="http://schemas.microsoft.com/office/powerpoint/2010/main" val="27287245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104</a:t>
            </a:fld>
            <a:endParaRPr lang="en-US" dirty="0"/>
          </a:p>
        </p:txBody>
      </p:sp>
    </p:spTree>
    <p:extLst>
      <p:ext uri="{BB962C8B-B14F-4D97-AF65-F5344CB8AC3E}">
        <p14:creationId xmlns:p14="http://schemas.microsoft.com/office/powerpoint/2010/main" val="2953598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105</a:t>
            </a:fld>
            <a:endParaRPr lang="en-US" dirty="0"/>
          </a:p>
        </p:txBody>
      </p:sp>
    </p:spTree>
    <p:extLst>
      <p:ext uri="{BB962C8B-B14F-4D97-AF65-F5344CB8AC3E}">
        <p14:creationId xmlns:p14="http://schemas.microsoft.com/office/powerpoint/2010/main" val="5129150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106</a:t>
            </a:fld>
            <a:endParaRPr lang="en-US" dirty="0"/>
          </a:p>
        </p:txBody>
      </p:sp>
    </p:spTree>
    <p:extLst>
      <p:ext uri="{BB962C8B-B14F-4D97-AF65-F5344CB8AC3E}">
        <p14:creationId xmlns:p14="http://schemas.microsoft.com/office/powerpoint/2010/main" val="4000135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107</a:t>
            </a:fld>
            <a:endParaRPr lang="en-US" dirty="0"/>
          </a:p>
        </p:txBody>
      </p:sp>
    </p:spTree>
    <p:extLst>
      <p:ext uri="{BB962C8B-B14F-4D97-AF65-F5344CB8AC3E}">
        <p14:creationId xmlns:p14="http://schemas.microsoft.com/office/powerpoint/2010/main" val="4312283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108</a:t>
            </a:fld>
            <a:endParaRPr lang="en-US" dirty="0"/>
          </a:p>
        </p:txBody>
      </p:sp>
    </p:spTree>
    <p:extLst>
      <p:ext uri="{BB962C8B-B14F-4D97-AF65-F5344CB8AC3E}">
        <p14:creationId xmlns:p14="http://schemas.microsoft.com/office/powerpoint/2010/main" val="11803992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109</a:t>
            </a:fld>
            <a:endParaRPr lang="en-US" dirty="0"/>
          </a:p>
        </p:txBody>
      </p:sp>
    </p:spTree>
    <p:extLst>
      <p:ext uri="{BB962C8B-B14F-4D97-AF65-F5344CB8AC3E}">
        <p14:creationId xmlns:p14="http://schemas.microsoft.com/office/powerpoint/2010/main" val="115945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11</a:t>
            </a:fld>
            <a:endParaRPr lang="en-US" dirty="0"/>
          </a:p>
        </p:txBody>
      </p:sp>
    </p:spTree>
    <p:extLst>
      <p:ext uri="{BB962C8B-B14F-4D97-AF65-F5344CB8AC3E}">
        <p14:creationId xmlns:p14="http://schemas.microsoft.com/office/powerpoint/2010/main" val="23399657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110</a:t>
            </a:fld>
            <a:endParaRPr lang="en-US" dirty="0"/>
          </a:p>
        </p:txBody>
      </p:sp>
    </p:spTree>
    <p:extLst>
      <p:ext uri="{BB962C8B-B14F-4D97-AF65-F5344CB8AC3E}">
        <p14:creationId xmlns:p14="http://schemas.microsoft.com/office/powerpoint/2010/main" val="22436306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111</a:t>
            </a:fld>
            <a:endParaRPr lang="en-US" dirty="0"/>
          </a:p>
        </p:txBody>
      </p:sp>
    </p:spTree>
    <p:extLst>
      <p:ext uri="{BB962C8B-B14F-4D97-AF65-F5344CB8AC3E}">
        <p14:creationId xmlns:p14="http://schemas.microsoft.com/office/powerpoint/2010/main" val="18308630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112</a:t>
            </a:fld>
            <a:endParaRPr lang="en-US" dirty="0"/>
          </a:p>
        </p:txBody>
      </p:sp>
    </p:spTree>
    <p:extLst>
      <p:ext uri="{BB962C8B-B14F-4D97-AF65-F5344CB8AC3E}">
        <p14:creationId xmlns:p14="http://schemas.microsoft.com/office/powerpoint/2010/main" val="23277842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113</a:t>
            </a:fld>
            <a:endParaRPr lang="en-US" dirty="0"/>
          </a:p>
        </p:txBody>
      </p:sp>
    </p:spTree>
    <p:extLst>
      <p:ext uri="{BB962C8B-B14F-4D97-AF65-F5344CB8AC3E}">
        <p14:creationId xmlns:p14="http://schemas.microsoft.com/office/powerpoint/2010/main" val="1320737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114</a:t>
            </a:fld>
            <a:endParaRPr lang="en-US" dirty="0"/>
          </a:p>
        </p:txBody>
      </p:sp>
    </p:spTree>
    <p:extLst>
      <p:ext uri="{BB962C8B-B14F-4D97-AF65-F5344CB8AC3E}">
        <p14:creationId xmlns:p14="http://schemas.microsoft.com/office/powerpoint/2010/main" val="42645606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115</a:t>
            </a:fld>
            <a:endParaRPr lang="en-US" dirty="0"/>
          </a:p>
        </p:txBody>
      </p:sp>
    </p:spTree>
    <p:extLst>
      <p:ext uri="{BB962C8B-B14F-4D97-AF65-F5344CB8AC3E}">
        <p14:creationId xmlns:p14="http://schemas.microsoft.com/office/powerpoint/2010/main" val="14268852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116</a:t>
            </a:fld>
            <a:endParaRPr lang="en-US" dirty="0"/>
          </a:p>
        </p:txBody>
      </p:sp>
    </p:spTree>
    <p:extLst>
      <p:ext uri="{BB962C8B-B14F-4D97-AF65-F5344CB8AC3E}">
        <p14:creationId xmlns:p14="http://schemas.microsoft.com/office/powerpoint/2010/main" val="22349399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117</a:t>
            </a:fld>
            <a:endParaRPr lang="en-US" dirty="0"/>
          </a:p>
        </p:txBody>
      </p:sp>
    </p:spTree>
    <p:extLst>
      <p:ext uri="{BB962C8B-B14F-4D97-AF65-F5344CB8AC3E}">
        <p14:creationId xmlns:p14="http://schemas.microsoft.com/office/powerpoint/2010/main" val="41973628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118</a:t>
            </a:fld>
            <a:endParaRPr lang="en-US" dirty="0"/>
          </a:p>
        </p:txBody>
      </p:sp>
    </p:spTree>
    <p:extLst>
      <p:ext uri="{BB962C8B-B14F-4D97-AF65-F5344CB8AC3E}">
        <p14:creationId xmlns:p14="http://schemas.microsoft.com/office/powerpoint/2010/main" val="12496361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119</a:t>
            </a:fld>
            <a:endParaRPr lang="en-US" dirty="0"/>
          </a:p>
        </p:txBody>
      </p:sp>
    </p:spTree>
    <p:extLst>
      <p:ext uri="{BB962C8B-B14F-4D97-AF65-F5344CB8AC3E}">
        <p14:creationId xmlns:p14="http://schemas.microsoft.com/office/powerpoint/2010/main" val="209392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12</a:t>
            </a:fld>
            <a:endParaRPr lang="en-US" dirty="0"/>
          </a:p>
        </p:txBody>
      </p:sp>
    </p:spTree>
    <p:extLst>
      <p:ext uri="{BB962C8B-B14F-4D97-AF65-F5344CB8AC3E}">
        <p14:creationId xmlns:p14="http://schemas.microsoft.com/office/powerpoint/2010/main" val="2532324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120</a:t>
            </a:fld>
            <a:endParaRPr lang="en-US" dirty="0"/>
          </a:p>
        </p:txBody>
      </p:sp>
    </p:spTree>
    <p:extLst>
      <p:ext uri="{BB962C8B-B14F-4D97-AF65-F5344CB8AC3E}">
        <p14:creationId xmlns:p14="http://schemas.microsoft.com/office/powerpoint/2010/main" val="5680822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121</a:t>
            </a:fld>
            <a:endParaRPr lang="en-US" dirty="0"/>
          </a:p>
        </p:txBody>
      </p:sp>
    </p:spTree>
    <p:extLst>
      <p:ext uri="{BB962C8B-B14F-4D97-AF65-F5344CB8AC3E}">
        <p14:creationId xmlns:p14="http://schemas.microsoft.com/office/powerpoint/2010/main" val="33506890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122</a:t>
            </a:fld>
            <a:endParaRPr lang="en-US" dirty="0"/>
          </a:p>
        </p:txBody>
      </p:sp>
    </p:spTree>
    <p:extLst>
      <p:ext uri="{BB962C8B-B14F-4D97-AF65-F5344CB8AC3E}">
        <p14:creationId xmlns:p14="http://schemas.microsoft.com/office/powerpoint/2010/main" val="26917777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123</a:t>
            </a:fld>
            <a:endParaRPr lang="en-US" dirty="0"/>
          </a:p>
        </p:txBody>
      </p:sp>
    </p:spTree>
    <p:extLst>
      <p:ext uri="{BB962C8B-B14F-4D97-AF65-F5344CB8AC3E}">
        <p14:creationId xmlns:p14="http://schemas.microsoft.com/office/powerpoint/2010/main" val="21762261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124</a:t>
            </a:fld>
            <a:endParaRPr lang="en-US" dirty="0"/>
          </a:p>
        </p:txBody>
      </p:sp>
    </p:spTree>
    <p:extLst>
      <p:ext uri="{BB962C8B-B14F-4D97-AF65-F5344CB8AC3E}">
        <p14:creationId xmlns:p14="http://schemas.microsoft.com/office/powerpoint/2010/main" val="23655799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125</a:t>
            </a:fld>
            <a:endParaRPr lang="en-US" dirty="0"/>
          </a:p>
        </p:txBody>
      </p:sp>
    </p:spTree>
    <p:extLst>
      <p:ext uri="{BB962C8B-B14F-4D97-AF65-F5344CB8AC3E}">
        <p14:creationId xmlns:p14="http://schemas.microsoft.com/office/powerpoint/2010/main" val="36206928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126</a:t>
            </a:fld>
            <a:endParaRPr lang="en-US" dirty="0"/>
          </a:p>
        </p:txBody>
      </p:sp>
    </p:spTree>
    <p:extLst>
      <p:ext uri="{BB962C8B-B14F-4D97-AF65-F5344CB8AC3E}">
        <p14:creationId xmlns:p14="http://schemas.microsoft.com/office/powerpoint/2010/main" val="18009427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127</a:t>
            </a:fld>
            <a:endParaRPr lang="en-US" dirty="0"/>
          </a:p>
        </p:txBody>
      </p:sp>
    </p:spTree>
    <p:extLst>
      <p:ext uri="{BB962C8B-B14F-4D97-AF65-F5344CB8AC3E}">
        <p14:creationId xmlns:p14="http://schemas.microsoft.com/office/powerpoint/2010/main" val="7448798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128</a:t>
            </a:fld>
            <a:endParaRPr lang="en-US" dirty="0"/>
          </a:p>
        </p:txBody>
      </p:sp>
    </p:spTree>
    <p:extLst>
      <p:ext uri="{BB962C8B-B14F-4D97-AF65-F5344CB8AC3E}">
        <p14:creationId xmlns:p14="http://schemas.microsoft.com/office/powerpoint/2010/main" val="28371587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129</a:t>
            </a:fld>
            <a:endParaRPr lang="en-US" dirty="0"/>
          </a:p>
        </p:txBody>
      </p:sp>
    </p:spTree>
    <p:extLst>
      <p:ext uri="{BB962C8B-B14F-4D97-AF65-F5344CB8AC3E}">
        <p14:creationId xmlns:p14="http://schemas.microsoft.com/office/powerpoint/2010/main" val="118729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13</a:t>
            </a:fld>
            <a:endParaRPr lang="en-US" dirty="0"/>
          </a:p>
        </p:txBody>
      </p:sp>
    </p:spTree>
    <p:extLst>
      <p:ext uri="{BB962C8B-B14F-4D97-AF65-F5344CB8AC3E}">
        <p14:creationId xmlns:p14="http://schemas.microsoft.com/office/powerpoint/2010/main" val="27470793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130</a:t>
            </a:fld>
            <a:endParaRPr lang="en-US" dirty="0"/>
          </a:p>
        </p:txBody>
      </p:sp>
    </p:spTree>
    <p:extLst>
      <p:ext uri="{BB962C8B-B14F-4D97-AF65-F5344CB8AC3E}">
        <p14:creationId xmlns:p14="http://schemas.microsoft.com/office/powerpoint/2010/main" val="109552337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131</a:t>
            </a:fld>
            <a:endParaRPr lang="en-US" dirty="0"/>
          </a:p>
        </p:txBody>
      </p:sp>
    </p:spTree>
    <p:extLst>
      <p:ext uri="{BB962C8B-B14F-4D97-AF65-F5344CB8AC3E}">
        <p14:creationId xmlns:p14="http://schemas.microsoft.com/office/powerpoint/2010/main" val="32135530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132</a:t>
            </a:fld>
            <a:endParaRPr lang="en-US" dirty="0"/>
          </a:p>
        </p:txBody>
      </p:sp>
    </p:spTree>
    <p:extLst>
      <p:ext uri="{BB962C8B-B14F-4D97-AF65-F5344CB8AC3E}">
        <p14:creationId xmlns:p14="http://schemas.microsoft.com/office/powerpoint/2010/main" val="19772582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133</a:t>
            </a:fld>
            <a:endParaRPr lang="en-US" dirty="0"/>
          </a:p>
        </p:txBody>
      </p:sp>
    </p:spTree>
    <p:extLst>
      <p:ext uri="{BB962C8B-B14F-4D97-AF65-F5344CB8AC3E}">
        <p14:creationId xmlns:p14="http://schemas.microsoft.com/office/powerpoint/2010/main" val="40834102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134</a:t>
            </a:fld>
            <a:endParaRPr lang="en-US" dirty="0"/>
          </a:p>
        </p:txBody>
      </p:sp>
    </p:spTree>
    <p:extLst>
      <p:ext uri="{BB962C8B-B14F-4D97-AF65-F5344CB8AC3E}">
        <p14:creationId xmlns:p14="http://schemas.microsoft.com/office/powerpoint/2010/main" val="28155883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135</a:t>
            </a:fld>
            <a:endParaRPr lang="en-US" dirty="0"/>
          </a:p>
        </p:txBody>
      </p:sp>
    </p:spTree>
    <p:extLst>
      <p:ext uri="{BB962C8B-B14F-4D97-AF65-F5344CB8AC3E}">
        <p14:creationId xmlns:p14="http://schemas.microsoft.com/office/powerpoint/2010/main" val="40106146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136</a:t>
            </a:fld>
            <a:endParaRPr lang="en-US" dirty="0"/>
          </a:p>
        </p:txBody>
      </p:sp>
    </p:spTree>
    <p:extLst>
      <p:ext uri="{BB962C8B-B14F-4D97-AF65-F5344CB8AC3E}">
        <p14:creationId xmlns:p14="http://schemas.microsoft.com/office/powerpoint/2010/main" val="42424159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137</a:t>
            </a:fld>
            <a:endParaRPr lang="en-US" dirty="0"/>
          </a:p>
        </p:txBody>
      </p:sp>
    </p:spTree>
    <p:extLst>
      <p:ext uri="{BB962C8B-B14F-4D97-AF65-F5344CB8AC3E}">
        <p14:creationId xmlns:p14="http://schemas.microsoft.com/office/powerpoint/2010/main" val="12995636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138</a:t>
            </a:fld>
            <a:endParaRPr lang="en-US" dirty="0"/>
          </a:p>
        </p:txBody>
      </p:sp>
    </p:spTree>
    <p:extLst>
      <p:ext uri="{BB962C8B-B14F-4D97-AF65-F5344CB8AC3E}">
        <p14:creationId xmlns:p14="http://schemas.microsoft.com/office/powerpoint/2010/main" val="16353756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139</a:t>
            </a:fld>
            <a:endParaRPr lang="en-US" dirty="0"/>
          </a:p>
        </p:txBody>
      </p:sp>
    </p:spTree>
    <p:extLst>
      <p:ext uri="{BB962C8B-B14F-4D97-AF65-F5344CB8AC3E}">
        <p14:creationId xmlns:p14="http://schemas.microsoft.com/office/powerpoint/2010/main" val="1013905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14</a:t>
            </a:fld>
            <a:endParaRPr lang="en-US" dirty="0"/>
          </a:p>
        </p:txBody>
      </p:sp>
    </p:spTree>
    <p:extLst>
      <p:ext uri="{BB962C8B-B14F-4D97-AF65-F5344CB8AC3E}">
        <p14:creationId xmlns:p14="http://schemas.microsoft.com/office/powerpoint/2010/main" val="24974159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140</a:t>
            </a:fld>
            <a:endParaRPr lang="en-US" dirty="0"/>
          </a:p>
        </p:txBody>
      </p:sp>
    </p:spTree>
    <p:extLst>
      <p:ext uri="{BB962C8B-B14F-4D97-AF65-F5344CB8AC3E}">
        <p14:creationId xmlns:p14="http://schemas.microsoft.com/office/powerpoint/2010/main" val="18019165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141</a:t>
            </a:fld>
            <a:endParaRPr lang="en-US" dirty="0"/>
          </a:p>
        </p:txBody>
      </p:sp>
    </p:spTree>
    <p:extLst>
      <p:ext uri="{BB962C8B-B14F-4D97-AF65-F5344CB8AC3E}">
        <p14:creationId xmlns:p14="http://schemas.microsoft.com/office/powerpoint/2010/main" val="37483731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142</a:t>
            </a:fld>
            <a:endParaRPr lang="en-US" dirty="0"/>
          </a:p>
        </p:txBody>
      </p:sp>
    </p:spTree>
    <p:extLst>
      <p:ext uri="{BB962C8B-B14F-4D97-AF65-F5344CB8AC3E}">
        <p14:creationId xmlns:p14="http://schemas.microsoft.com/office/powerpoint/2010/main" val="10025090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143</a:t>
            </a:fld>
            <a:endParaRPr lang="en-US" dirty="0"/>
          </a:p>
        </p:txBody>
      </p:sp>
    </p:spTree>
    <p:extLst>
      <p:ext uri="{BB962C8B-B14F-4D97-AF65-F5344CB8AC3E}">
        <p14:creationId xmlns:p14="http://schemas.microsoft.com/office/powerpoint/2010/main" val="2786378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144</a:t>
            </a:fld>
            <a:endParaRPr lang="en-US" dirty="0"/>
          </a:p>
        </p:txBody>
      </p:sp>
    </p:spTree>
    <p:extLst>
      <p:ext uri="{BB962C8B-B14F-4D97-AF65-F5344CB8AC3E}">
        <p14:creationId xmlns:p14="http://schemas.microsoft.com/office/powerpoint/2010/main" val="39252270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145</a:t>
            </a:fld>
            <a:endParaRPr lang="en-US" dirty="0"/>
          </a:p>
        </p:txBody>
      </p:sp>
    </p:spTree>
    <p:extLst>
      <p:ext uri="{BB962C8B-B14F-4D97-AF65-F5344CB8AC3E}">
        <p14:creationId xmlns:p14="http://schemas.microsoft.com/office/powerpoint/2010/main" val="40020405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146</a:t>
            </a:fld>
            <a:endParaRPr lang="en-US" dirty="0"/>
          </a:p>
        </p:txBody>
      </p:sp>
    </p:spTree>
    <p:extLst>
      <p:ext uri="{BB962C8B-B14F-4D97-AF65-F5344CB8AC3E}">
        <p14:creationId xmlns:p14="http://schemas.microsoft.com/office/powerpoint/2010/main" val="36107511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147</a:t>
            </a:fld>
            <a:endParaRPr lang="en-US" dirty="0"/>
          </a:p>
        </p:txBody>
      </p:sp>
    </p:spTree>
    <p:extLst>
      <p:ext uri="{BB962C8B-B14F-4D97-AF65-F5344CB8AC3E}">
        <p14:creationId xmlns:p14="http://schemas.microsoft.com/office/powerpoint/2010/main" val="18121014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148</a:t>
            </a:fld>
            <a:endParaRPr lang="en-US" dirty="0"/>
          </a:p>
        </p:txBody>
      </p:sp>
    </p:spTree>
    <p:extLst>
      <p:ext uri="{BB962C8B-B14F-4D97-AF65-F5344CB8AC3E}">
        <p14:creationId xmlns:p14="http://schemas.microsoft.com/office/powerpoint/2010/main" val="5912955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149</a:t>
            </a:fld>
            <a:endParaRPr lang="en-US" dirty="0"/>
          </a:p>
        </p:txBody>
      </p:sp>
    </p:spTree>
    <p:extLst>
      <p:ext uri="{BB962C8B-B14F-4D97-AF65-F5344CB8AC3E}">
        <p14:creationId xmlns:p14="http://schemas.microsoft.com/office/powerpoint/2010/main" val="36057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15</a:t>
            </a:fld>
            <a:endParaRPr lang="en-US" dirty="0"/>
          </a:p>
        </p:txBody>
      </p:sp>
    </p:spTree>
    <p:extLst>
      <p:ext uri="{BB962C8B-B14F-4D97-AF65-F5344CB8AC3E}">
        <p14:creationId xmlns:p14="http://schemas.microsoft.com/office/powerpoint/2010/main" val="2188294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150</a:t>
            </a:fld>
            <a:endParaRPr lang="en-US" dirty="0"/>
          </a:p>
        </p:txBody>
      </p:sp>
    </p:spTree>
    <p:extLst>
      <p:ext uri="{BB962C8B-B14F-4D97-AF65-F5344CB8AC3E}">
        <p14:creationId xmlns:p14="http://schemas.microsoft.com/office/powerpoint/2010/main" val="31978664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151</a:t>
            </a:fld>
            <a:endParaRPr lang="en-US" dirty="0"/>
          </a:p>
        </p:txBody>
      </p:sp>
    </p:spTree>
    <p:extLst>
      <p:ext uri="{BB962C8B-B14F-4D97-AF65-F5344CB8AC3E}">
        <p14:creationId xmlns:p14="http://schemas.microsoft.com/office/powerpoint/2010/main" val="139255428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152</a:t>
            </a:fld>
            <a:endParaRPr lang="en-US" dirty="0"/>
          </a:p>
        </p:txBody>
      </p:sp>
    </p:spTree>
    <p:extLst>
      <p:ext uri="{BB962C8B-B14F-4D97-AF65-F5344CB8AC3E}">
        <p14:creationId xmlns:p14="http://schemas.microsoft.com/office/powerpoint/2010/main" val="2039320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153</a:t>
            </a:fld>
            <a:endParaRPr lang="en-US" dirty="0"/>
          </a:p>
        </p:txBody>
      </p:sp>
    </p:spTree>
    <p:extLst>
      <p:ext uri="{BB962C8B-B14F-4D97-AF65-F5344CB8AC3E}">
        <p14:creationId xmlns:p14="http://schemas.microsoft.com/office/powerpoint/2010/main" val="31873529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154</a:t>
            </a:fld>
            <a:endParaRPr lang="en-US" dirty="0"/>
          </a:p>
        </p:txBody>
      </p:sp>
    </p:spTree>
    <p:extLst>
      <p:ext uri="{BB962C8B-B14F-4D97-AF65-F5344CB8AC3E}">
        <p14:creationId xmlns:p14="http://schemas.microsoft.com/office/powerpoint/2010/main" val="406418571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155</a:t>
            </a:fld>
            <a:endParaRPr lang="en-US" dirty="0"/>
          </a:p>
        </p:txBody>
      </p:sp>
    </p:spTree>
    <p:extLst>
      <p:ext uri="{BB962C8B-B14F-4D97-AF65-F5344CB8AC3E}">
        <p14:creationId xmlns:p14="http://schemas.microsoft.com/office/powerpoint/2010/main" val="85652765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156</a:t>
            </a:fld>
            <a:endParaRPr lang="en-US" dirty="0"/>
          </a:p>
        </p:txBody>
      </p:sp>
    </p:spTree>
    <p:extLst>
      <p:ext uri="{BB962C8B-B14F-4D97-AF65-F5344CB8AC3E}">
        <p14:creationId xmlns:p14="http://schemas.microsoft.com/office/powerpoint/2010/main" val="27079858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157</a:t>
            </a:fld>
            <a:endParaRPr lang="en-US" dirty="0"/>
          </a:p>
        </p:txBody>
      </p:sp>
    </p:spTree>
    <p:extLst>
      <p:ext uri="{BB962C8B-B14F-4D97-AF65-F5344CB8AC3E}">
        <p14:creationId xmlns:p14="http://schemas.microsoft.com/office/powerpoint/2010/main" val="40886643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158</a:t>
            </a:fld>
            <a:endParaRPr lang="en-US" dirty="0"/>
          </a:p>
        </p:txBody>
      </p:sp>
    </p:spTree>
    <p:extLst>
      <p:ext uri="{BB962C8B-B14F-4D97-AF65-F5344CB8AC3E}">
        <p14:creationId xmlns:p14="http://schemas.microsoft.com/office/powerpoint/2010/main" val="21036473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159</a:t>
            </a:fld>
            <a:endParaRPr lang="en-US" dirty="0"/>
          </a:p>
        </p:txBody>
      </p:sp>
    </p:spTree>
    <p:extLst>
      <p:ext uri="{BB962C8B-B14F-4D97-AF65-F5344CB8AC3E}">
        <p14:creationId xmlns:p14="http://schemas.microsoft.com/office/powerpoint/2010/main" val="21134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16</a:t>
            </a:fld>
            <a:endParaRPr lang="en-US" dirty="0"/>
          </a:p>
        </p:txBody>
      </p:sp>
    </p:spTree>
    <p:extLst>
      <p:ext uri="{BB962C8B-B14F-4D97-AF65-F5344CB8AC3E}">
        <p14:creationId xmlns:p14="http://schemas.microsoft.com/office/powerpoint/2010/main" val="15781039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160</a:t>
            </a:fld>
            <a:endParaRPr lang="en-US" dirty="0"/>
          </a:p>
        </p:txBody>
      </p:sp>
    </p:spTree>
    <p:extLst>
      <p:ext uri="{BB962C8B-B14F-4D97-AF65-F5344CB8AC3E}">
        <p14:creationId xmlns:p14="http://schemas.microsoft.com/office/powerpoint/2010/main" val="1300767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161</a:t>
            </a:fld>
            <a:endParaRPr lang="en-US" dirty="0"/>
          </a:p>
        </p:txBody>
      </p:sp>
    </p:spTree>
    <p:extLst>
      <p:ext uri="{BB962C8B-B14F-4D97-AF65-F5344CB8AC3E}">
        <p14:creationId xmlns:p14="http://schemas.microsoft.com/office/powerpoint/2010/main" val="3689052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162</a:t>
            </a:fld>
            <a:endParaRPr lang="en-US" dirty="0"/>
          </a:p>
        </p:txBody>
      </p:sp>
    </p:spTree>
    <p:extLst>
      <p:ext uri="{BB962C8B-B14F-4D97-AF65-F5344CB8AC3E}">
        <p14:creationId xmlns:p14="http://schemas.microsoft.com/office/powerpoint/2010/main" val="42484974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163</a:t>
            </a:fld>
            <a:endParaRPr lang="en-US" dirty="0"/>
          </a:p>
        </p:txBody>
      </p:sp>
    </p:spTree>
    <p:extLst>
      <p:ext uri="{BB962C8B-B14F-4D97-AF65-F5344CB8AC3E}">
        <p14:creationId xmlns:p14="http://schemas.microsoft.com/office/powerpoint/2010/main" val="34015032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164</a:t>
            </a:fld>
            <a:endParaRPr lang="en-US" dirty="0"/>
          </a:p>
        </p:txBody>
      </p:sp>
    </p:spTree>
    <p:extLst>
      <p:ext uri="{BB962C8B-B14F-4D97-AF65-F5344CB8AC3E}">
        <p14:creationId xmlns:p14="http://schemas.microsoft.com/office/powerpoint/2010/main" val="34494571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165</a:t>
            </a:fld>
            <a:endParaRPr lang="en-US" dirty="0"/>
          </a:p>
        </p:txBody>
      </p:sp>
    </p:spTree>
    <p:extLst>
      <p:ext uri="{BB962C8B-B14F-4D97-AF65-F5344CB8AC3E}">
        <p14:creationId xmlns:p14="http://schemas.microsoft.com/office/powerpoint/2010/main" val="380892113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166</a:t>
            </a:fld>
            <a:endParaRPr lang="en-US" dirty="0"/>
          </a:p>
        </p:txBody>
      </p:sp>
    </p:spTree>
    <p:extLst>
      <p:ext uri="{BB962C8B-B14F-4D97-AF65-F5344CB8AC3E}">
        <p14:creationId xmlns:p14="http://schemas.microsoft.com/office/powerpoint/2010/main" val="28693740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168</a:t>
            </a:fld>
            <a:endParaRPr lang="en-US" dirty="0"/>
          </a:p>
        </p:txBody>
      </p:sp>
    </p:spTree>
    <p:extLst>
      <p:ext uri="{BB962C8B-B14F-4D97-AF65-F5344CB8AC3E}">
        <p14:creationId xmlns:p14="http://schemas.microsoft.com/office/powerpoint/2010/main" val="38171677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169</a:t>
            </a:fld>
            <a:endParaRPr lang="en-US" dirty="0"/>
          </a:p>
        </p:txBody>
      </p:sp>
    </p:spTree>
    <p:extLst>
      <p:ext uri="{BB962C8B-B14F-4D97-AF65-F5344CB8AC3E}">
        <p14:creationId xmlns:p14="http://schemas.microsoft.com/office/powerpoint/2010/main" val="4943037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170</a:t>
            </a:fld>
            <a:endParaRPr lang="en-US" dirty="0"/>
          </a:p>
        </p:txBody>
      </p:sp>
    </p:spTree>
    <p:extLst>
      <p:ext uri="{BB962C8B-B14F-4D97-AF65-F5344CB8AC3E}">
        <p14:creationId xmlns:p14="http://schemas.microsoft.com/office/powerpoint/2010/main" val="15619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17</a:t>
            </a:fld>
            <a:endParaRPr lang="en-US" dirty="0"/>
          </a:p>
        </p:txBody>
      </p:sp>
    </p:spTree>
    <p:extLst>
      <p:ext uri="{BB962C8B-B14F-4D97-AF65-F5344CB8AC3E}">
        <p14:creationId xmlns:p14="http://schemas.microsoft.com/office/powerpoint/2010/main" val="20713411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171</a:t>
            </a:fld>
            <a:endParaRPr lang="en-US" dirty="0"/>
          </a:p>
        </p:txBody>
      </p:sp>
    </p:spTree>
    <p:extLst>
      <p:ext uri="{BB962C8B-B14F-4D97-AF65-F5344CB8AC3E}">
        <p14:creationId xmlns:p14="http://schemas.microsoft.com/office/powerpoint/2010/main" val="40469156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172</a:t>
            </a:fld>
            <a:endParaRPr lang="en-US" dirty="0"/>
          </a:p>
        </p:txBody>
      </p:sp>
    </p:spTree>
    <p:extLst>
      <p:ext uri="{BB962C8B-B14F-4D97-AF65-F5344CB8AC3E}">
        <p14:creationId xmlns:p14="http://schemas.microsoft.com/office/powerpoint/2010/main" val="8226187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173</a:t>
            </a:fld>
            <a:endParaRPr lang="en-US" dirty="0"/>
          </a:p>
        </p:txBody>
      </p:sp>
    </p:spTree>
    <p:extLst>
      <p:ext uri="{BB962C8B-B14F-4D97-AF65-F5344CB8AC3E}">
        <p14:creationId xmlns:p14="http://schemas.microsoft.com/office/powerpoint/2010/main" val="113897616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174</a:t>
            </a:fld>
            <a:endParaRPr lang="en-US" dirty="0"/>
          </a:p>
        </p:txBody>
      </p:sp>
    </p:spTree>
    <p:extLst>
      <p:ext uri="{BB962C8B-B14F-4D97-AF65-F5344CB8AC3E}">
        <p14:creationId xmlns:p14="http://schemas.microsoft.com/office/powerpoint/2010/main" val="23544033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175</a:t>
            </a:fld>
            <a:endParaRPr lang="en-US" dirty="0"/>
          </a:p>
        </p:txBody>
      </p:sp>
    </p:spTree>
    <p:extLst>
      <p:ext uri="{BB962C8B-B14F-4D97-AF65-F5344CB8AC3E}">
        <p14:creationId xmlns:p14="http://schemas.microsoft.com/office/powerpoint/2010/main" val="11725358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176</a:t>
            </a:fld>
            <a:endParaRPr lang="en-US" dirty="0"/>
          </a:p>
        </p:txBody>
      </p:sp>
    </p:spTree>
    <p:extLst>
      <p:ext uri="{BB962C8B-B14F-4D97-AF65-F5344CB8AC3E}">
        <p14:creationId xmlns:p14="http://schemas.microsoft.com/office/powerpoint/2010/main" val="16254327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177</a:t>
            </a:fld>
            <a:endParaRPr lang="en-US" dirty="0"/>
          </a:p>
        </p:txBody>
      </p:sp>
    </p:spTree>
    <p:extLst>
      <p:ext uri="{BB962C8B-B14F-4D97-AF65-F5344CB8AC3E}">
        <p14:creationId xmlns:p14="http://schemas.microsoft.com/office/powerpoint/2010/main" val="11485175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178</a:t>
            </a:fld>
            <a:endParaRPr lang="en-US" dirty="0"/>
          </a:p>
        </p:txBody>
      </p:sp>
    </p:spTree>
    <p:extLst>
      <p:ext uri="{BB962C8B-B14F-4D97-AF65-F5344CB8AC3E}">
        <p14:creationId xmlns:p14="http://schemas.microsoft.com/office/powerpoint/2010/main" val="135978881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179</a:t>
            </a:fld>
            <a:endParaRPr lang="en-US" dirty="0"/>
          </a:p>
        </p:txBody>
      </p:sp>
    </p:spTree>
    <p:extLst>
      <p:ext uri="{BB962C8B-B14F-4D97-AF65-F5344CB8AC3E}">
        <p14:creationId xmlns:p14="http://schemas.microsoft.com/office/powerpoint/2010/main" val="59557080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180</a:t>
            </a:fld>
            <a:endParaRPr lang="en-US" dirty="0"/>
          </a:p>
        </p:txBody>
      </p:sp>
    </p:spTree>
    <p:extLst>
      <p:ext uri="{BB962C8B-B14F-4D97-AF65-F5344CB8AC3E}">
        <p14:creationId xmlns:p14="http://schemas.microsoft.com/office/powerpoint/2010/main" val="37139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18</a:t>
            </a:fld>
            <a:endParaRPr lang="en-US" dirty="0"/>
          </a:p>
        </p:txBody>
      </p:sp>
    </p:spTree>
    <p:extLst>
      <p:ext uri="{BB962C8B-B14F-4D97-AF65-F5344CB8AC3E}">
        <p14:creationId xmlns:p14="http://schemas.microsoft.com/office/powerpoint/2010/main" val="160128642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181</a:t>
            </a:fld>
            <a:endParaRPr lang="en-US" dirty="0"/>
          </a:p>
        </p:txBody>
      </p:sp>
    </p:spTree>
    <p:extLst>
      <p:ext uri="{BB962C8B-B14F-4D97-AF65-F5344CB8AC3E}">
        <p14:creationId xmlns:p14="http://schemas.microsoft.com/office/powerpoint/2010/main" val="2423482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182</a:t>
            </a:fld>
            <a:endParaRPr lang="en-US" dirty="0"/>
          </a:p>
        </p:txBody>
      </p:sp>
    </p:spTree>
    <p:extLst>
      <p:ext uri="{BB962C8B-B14F-4D97-AF65-F5344CB8AC3E}">
        <p14:creationId xmlns:p14="http://schemas.microsoft.com/office/powerpoint/2010/main" val="12621336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183</a:t>
            </a:fld>
            <a:endParaRPr lang="en-US" dirty="0"/>
          </a:p>
        </p:txBody>
      </p:sp>
    </p:spTree>
    <p:extLst>
      <p:ext uri="{BB962C8B-B14F-4D97-AF65-F5344CB8AC3E}">
        <p14:creationId xmlns:p14="http://schemas.microsoft.com/office/powerpoint/2010/main" val="11056427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184</a:t>
            </a:fld>
            <a:endParaRPr lang="en-US" dirty="0"/>
          </a:p>
        </p:txBody>
      </p:sp>
    </p:spTree>
    <p:extLst>
      <p:ext uri="{BB962C8B-B14F-4D97-AF65-F5344CB8AC3E}">
        <p14:creationId xmlns:p14="http://schemas.microsoft.com/office/powerpoint/2010/main" val="19877744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185</a:t>
            </a:fld>
            <a:endParaRPr lang="en-US" dirty="0"/>
          </a:p>
        </p:txBody>
      </p:sp>
    </p:spTree>
    <p:extLst>
      <p:ext uri="{BB962C8B-B14F-4D97-AF65-F5344CB8AC3E}">
        <p14:creationId xmlns:p14="http://schemas.microsoft.com/office/powerpoint/2010/main" val="14125321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186</a:t>
            </a:fld>
            <a:endParaRPr lang="en-US" dirty="0"/>
          </a:p>
        </p:txBody>
      </p:sp>
    </p:spTree>
    <p:extLst>
      <p:ext uri="{BB962C8B-B14F-4D97-AF65-F5344CB8AC3E}">
        <p14:creationId xmlns:p14="http://schemas.microsoft.com/office/powerpoint/2010/main" val="27378520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187</a:t>
            </a:fld>
            <a:endParaRPr lang="en-US" dirty="0"/>
          </a:p>
        </p:txBody>
      </p:sp>
    </p:spTree>
    <p:extLst>
      <p:ext uri="{BB962C8B-B14F-4D97-AF65-F5344CB8AC3E}">
        <p14:creationId xmlns:p14="http://schemas.microsoft.com/office/powerpoint/2010/main" val="35577397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188</a:t>
            </a:fld>
            <a:endParaRPr lang="en-US" dirty="0"/>
          </a:p>
        </p:txBody>
      </p:sp>
    </p:spTree>
    <p:extLst>
      <p:ext uri="{BB962C8B-B14F-4D97-AF65-F5344CB8AC3E}">
        <p14:creationId xmlns:p14="http://schemas.microsoft.com/office/powerpoint/2010/main" val="107777287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189</a:t>
            </a:fld>
            <a:endParaRPr lang="en-US" dirty="0"/>
          </a:p>
        </p:txBody>
      </p:sp>
    </p:spTree>
    <p:extLst>
      <p:ext uri="{BB962C8B-B14F-4D97-AF65-F5344CB8AC3E}">
        <p14:creationId xmlns:p14="http://schemas.microsoft.com/office/powerpoint/2010/main" val="22243088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190</a:t>
            </a:fld>
            <a:endParaRPr lang="en-US" dirty="0"/>
          </a:p>
        </p:txBody>
      </p:sp>
    </p:spTree>
    <p:extLst>
      <p:ext uri="{BB962C8B-B14F-4D97-AF65-F5344CB8AC3E}">
        <p14:creationId xmlns:p14="http://schemas.microsoft.com/office/powerpoint/2010/main" val="3464488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19</a:t>
            </a:fld>
            <a:endParaRPr lang="en-US" dirty="0"/>
          </a:p>
        </p:txBody>
      </p:sp>
    </p:spTree>
    <p:extLst>
      <p:ext uri="{BB962C8B-B14F-4D97-AF65-F5344CB8AC3E}">
        <p14:creationId xmlns:p14="http://schemas.microsoft.com/office/powerpoint/2010/main" val="10251827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191</a:t>
            </a:fld>
            <a:endParaRPr lang="en-US" dirty="0"/>
          </a:p>
        </p:txBody>
      </p:sp>
    </p:spTree>
    <p:extLst>
      <p:ext uri="{BB962C8B-B14F-4D97-AF65-F5344CB8AC3E}">
        <p14:creationId xmlns:p14="http://schemas.microsoft.com/office/powerpoint/2010/main" val="113838894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192</a:t>
            </a:fld>
            <a:endParaRPr lang="en-US" dirty="0"/>
          </a:p>
        </p:txBody>
      </p:sp>
    </p:spTree>
    <p:extLst>
      <p:ext uri="{BB962C8B-B14F-4D97-AF65-F5344CB8AC3E}">
        <p14:creationId xmlns:p14="http://schemas.microsoft.com/office/powerpoint/2010/main" val="42029025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193</a:t>
            </a:fld>
            <a:endParaRPr lang="en-US" dirty="0"/>
          </a:p>
        </p:txBody>
      </p:sp>
    </p:spTree>
    <p:extLst>
      <p:ext uri="{BB962C8B-B14F-4D97-AF65-F5344CB8AC3E}">
        <p14:creationId xmlns:p14="http://schemas.microsoft.com/office/powerpoint/2010/main" val="17919268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194</a:t>
            </a:fld>
            <a:endParaRPr lang="en-US" dirty="0"/>
          </a:p>
        </p:txBody>
      </p:sp>
    </p:spTree>
    <p:extLst>
      <p:ext uri="{BB962C8B-B14F-4D97-AF65-F5344CB8AC3E}">
        <p14:creationId xmlns:p14="http://schemas.microsoft.com/office/powerpoint/2010/main" val="151685280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195</a:t>
            </a:fld>
            <a:endParaRPr lang="en-US" dirty="0"/>
          </a:p>
        </p:txBody>
      </p:sp>
    </p:spTree>
    <p:extLst>
      <p:ext uri="{BB962C8B-B14F-4D97-AF65-F5344CB8AC3E}">
        <p14:creationId xmlns:p14="http://schemas.microsoft.com/office/powerpoint/2010/main" val="34867090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196</a:t>
            </a:fld>
            <a:endParaRPr lang="en-US" dirty="0"/>
          </a:p>
        </p:txBody>
      </p:sp>
    </p:spTree>
    <p:extLst>
      <p:ext uri="{BB962C8B-B14F-4D97-AF65-F5344CB8AC3E}">
        <p14:creationId xmlns:p14="http://schemas.microsoft.com/office/powerpoint/2010/main" val="182608257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197</a:t>
            </a:fld>
            <a:endParaRPr lang="en-US" dirty="0"/>
          </a:p>
        </p:txBody>
      </p:sp>
    </p:spTree>
    <p:extLst>
      <p:ext uri="{BB962C8B-B14F-4D97-AF65-F5344CB8AC3E}">
        <p14:creationId xmlns:p14="http://schemas.microsoft.com/office/powerpoint/2010/main" val="222670910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198</a:t>
            </a:fld>
            <a:endParaRPr lang="en-US" dirty="0"/>
          </a:p>
        </p:txBody>
      </p:sp>
    </p:spTree>
    <p:extLst>
      <p:ext uri="{BB962C8B-B14F-4D97-AF65-F5344CB8AC3E}">
        <p14:creationId xmlns:p14="http://schemas.microsoft.com/office/powerpoint/2010/main" val="21652521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199</a:t>
            </a:fld>
            <a:endParaRPr lang="en-US" dirty="0"/>
          </a:p>
        </p:txBody>
      </p:sp>
    </p:spTree>
    <p:extLst>
      <p:ext uri="{BB962C8B-B14F-4D97-AF65-F5344CB8AC3E}">
        <p14:creationId xmlns:p14="http://schemas.microsoft.com/office/powerpoint/2010/main" val="5122164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200</a:t>
            </a:fld>
            <a:endParaRPr lang="en-US" dirty="0"/>
          </a:p>
        </p:txBody>
      </p:sp>
    </p:spTree>
    <p:extLst>
      <p:ext uri="{BB962C8B-B14F-4D97-AF65-F5344CB8AC3E}">
        <p14:creationId xmlns:p14="http://schemas.microsoft.com/office/powerpoint/2010/main" val="3532534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a:t>
            </a:fld>
            <a:endParaRPr lang="en-US" dirty="0"/>
          </a:p>
        </p:txBody>
      </p:sp>
    </p:spTree>
    <p:extLst>
      <p:ext uri="{BB962C8B-B14F-4D97-AF65-F5344CB8AC3E}">
        <p14:creationId xmlns:p14="http://schemas.microsoft.com/office/powerpoint/2010/main" val="325737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20</a:t>
            </a:fld>
            <a:endParaRPr lang="en-US" dirty="0"/>
          </a:p>
        </p:txBody>
      </p:sp>
    </p:spTree>
    <p:extLst>
      <p:ext uri="{BB962C8B-B14F-4D97-AF65-F5344CB8AC3E}">
        <p14:creationId xmlns:p14="http://schemas.microsoft.com/office/powerpoint/2010/main" val="3363343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201</a:t>
            </a:fld>
            <a:endParaRPr lang="en-US" dirty="0"/>
          </a:p>
        </p:txBody>
      </p:sp>
    </p:spTree>
    <p:extLst>
      <p:ext uri="{BB962C8B-B14F-4D97-AF65-F5344CB8AC3E}">
        <p14:creationId xmlns:p14="http://schemas.microsoft.com/office/powerpoint/2010/main" val="52628623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202</a:t>
            </a:fld>
            <a:endParaRPr lang="en-US" dirty="0"/>
          </a:p>
        </p:txBody>
      </p:sp>
    </p:spTree>
    <p:extLst>
      <p:ext uri="{BB962C8B-B14F-4D97-AF65-F5344CB8AC3E}">
        <p14:creationId xmlns:p14="http://schemas.microsoft.com/office/powerpoint/2010/main" val="50283358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203</a:t>
            </a:fld>
            <a:endParaRPr lang="en-US" dirty="0"/>
          </a:p>
        </p:txBody>
      </p:sp>
    </p:spTree>
    <p:extLst>
      <p:ext uri="{BB962C8B-B14F-4D97-AF65-F5344CB8AC3E}">
        <p14:creationId xmlns:p14="http://schemas.microsoft.com/office/powerpoint/2010/main" val="33453186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204</a:t>
            </a:fld>
            <a:endParaRPr lang="en-US" dirty="0"/>
          </a:p>
        </p:txBody>
      </p:sp>
    </p:spTree>
    <p:extLst>
      <p:ext uri="{BB962C8B-B14F-4D97-AF65-F5344CB8AC3E}">
        <p14:creationId xmlns:p14="http://schemas.microsoft.com/office/powerpoint/2010/main" val="265251745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205</a:t>
            </a:fld>
            <a:endParaRPr lang="en-US" dirty="0"/>
          </a:p>
        </p:txBody>
      </p:sp>
    </p:spTree>
    <p:extLst>
      <p:ext uri="{BB962C8B-B14F-4D97-AF65-F5344CB8AC3E}">
        <p14:creationId xmlns:p14="http://schemas.microsoft.com/office/powerpoint/2010/main" val="4202159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206</a:t>
            </a:fld>
            <a:endParaRPr lang="en-US" dirty="0"/>
          </a:p>
        </p:txBody>
      </p:sp>
    </p:spTree>
    <p:extLst>
      <p:ext uri="{BB962C8B-B14F-4D97-AF65-F5344CB8AC3E}">
        <p14:creationId xmlns:p14="http://schemas.microsoft.com/office/powerpoint/2010/main" val="22193007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207</a:t>
            </a:fld>
            <a:endParaRPr lang="en-US" dirty="0"/>
          </a:p>
        </p:txBody>
      </p:sp>
    </p:spTree>
    <p:extLst>
      <p:ext uri="{BB962C8B-B14F-4D97-AF65-F5344CB8AC3E}">
        <p14:creationId xmlns:p14="http://schemas.microsoft.com/office/powerpoint/2010/main" val="10548956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208</a:t>
            </a:fld>
            <a:endParaRPr lang="en-US" dirty="0"/>
          </a:p>
        </p:txBody>
      </p:sp>
    </p:spTree>
    <p:extLst>
      <p:ext uri="{BB962C8B-B14F-4D97-AF65-F5344CB8AC3E}">
        <p14:creationId xmlns:p14="http://schemas.microsoft.com/office/powerpoint/2010/main" val="41725817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209</a:t>
            </a:fld>
            <a:endParaRPr lang="en-US" dirty="0"/>
          </a:p>
        </p:txBody>
      </p:sp>
    </p:spTree>
    <p:extLst>
      <p:ext uri="{BB962C8B-B14F-4D97-AF65-F5344CB8AC3E}">
        <p14:creationId xmlns:p14="http://schemas.microsoft.com/office/powerpoint/2010/main" val="331366751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210</a:t>
            </a:fld>
            <a:endParaRPr lang="en-US" dirty="0"/>
          </a:p>
        </p:txBody>
      </p:sp>
    </p:spTree>
    <p:extLst>
      <p:ext uri="{BB962C8B-B14F-4D97-AF65-F5344CB8AC3E}">
        <p14:creationId xmlns:p14="http://schemas.microsoft.com/office/powerpoint/2010/main" val="3360215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21</a:t>
            </a:fld>
            <a:endParaRPr lang="en-US" dirty="0"/>
          </a:p>
        </p:txBody>
      </p:sp>
    </p:spTree>
    <p:extLst>
      <p:ext uri="{BB962C8B-B14F-4D97-AF65-F5344CB8AC3E}">
        <p14:creationId xmlns:p14="http://schemas.microsoft.com/office/powerpoint/2010/main" val="14087429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211</a:t>
            </a:fld>
            <a:endParaRPr lang="en-US" dirty="0"/>
          </a:p>
        </p:txBody>
      </p:sp>
    </p:spTree>
    <p:extLst>
      <p:ext uri="{BB962C8B-B14F-4D97-AF65-F5344CB8AC3E}">
        <p14:creationId xmlns:p14="http://schemas.microsoft.com/office/powerpoint/2010/main" val="13224273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212</a:t>
            </a:fld>
            <a:endParaRPr lang="en-US" dirty="0"/>
          </a:p>
        </p:txBody>
      </p:sp>
    </p:spTree>
    <p:extLst>
      <p:ext uri="{BB962C8B-B14F-4D97-AF65-F5344CB8AC3E}">
        <p14:creationId xmlns:p14="http://schemas.microsoft.com/office/powerpoint/2010/main" val="22975455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213</a:t>
            </a:fld>
            <a:endParaRPr lang="en-US" dirty="0"/>
          </a:p>
        </p:txBody>
      </p:sp>
    </p:spTree>
    <p:extLst>
      <p:ext uri="{BB962C8B-B14F-4D97-AF65-F5344CB8AC3E}">
        <p14:creationId xmlns:p14="http://schemas.microsoft.com/office/powerpoint/2010/main" val="49332172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214</a:t>
            </a:fld>
            <a:endParaRPr lang="en-US" dirty="0"/>
          </a:p>
        </p:txBody>
      </p:sp>
    </p:spTree>
    <p:extLst>
      <p:ext uri="{BB962C8B-B14F-4D97-AF65-F5344CB8AC3E}">
        <p14:creationId xmlns:p14="http://schemas.microsoft.com/office/powerpoint/2010/main" val="42804909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215</a:t>
            </a:fld>
            <a:endParaRPr lang="en-US" dirty="0"/>
          </a:p>
        </p:txBody>
      </p:sp>
    </p:spTree>
    <p:extLst>
      <p:ext uri="{BB962C8B-B14F-4D97-AF65-F5344CB8AC3E}">
        <p14:creationId xmlns:p14="http://schemas.microsoft.com/office/powerpoint/2010/main" val="76503448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216</a:t>
            </a:fld>
            <a:endParaRPr lang="en-US" dirty="0"/>
          </a:p>
        </p:txBody>
      </p:sp>
    </p:spTree>
    <p:extLst>
      <p:ext uri="{BB962C8B-B14F-4D97-AF65-F5344CB8AC3E}">
        <p14:creationId xmlns:p14="http://schemas.microsoft.com/office/powerpoint/2010/main" val="9614114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217</a:t>
            </a:fld>
            <a:endParaRPr lang="en-US" dirty="0"/>
          </a:p>
        </p:txBody>
      </p:sp>
    </p:spTree>
    <p:extLst>
      <p:ext uri="{BB962C8B-B14F-4D97-AF65-F5344CB8AC3E}">
        <p14:creationId xmlns:p14="http://schemas.microsoft.com/office/powerpoint/2010/main" val="33150794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218</a:t>
            </a:fld>
            <a:endParaRPr lang="en-US" dirty="0"/>
          </a:p>
        </p:txBody>
      </p:sp>
    </p:spTree>
    <p:extLst>
      <p:ext uri="{BB962C8B-B14F-4D97-AF65-F5344CB8AC3E}">
        <p14:creationId xmlns:p14="http://schemas.microsoft.com/office/powerpoint/2010/main" val="205301259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219</a:t>
            </a:fld>
            <a:endParaRPr lang="en-US" dirty="0"/>
          </a:p>
        </p:txBody>
      </p:sp>
    </p:spTree>
    <p:extLst>
      <p:ext uri="{BB962C8B-B14F-4D97-AF65-F5344CB8AC3E}">
        <p14:creationId xmlns:p14="http://schemas.microsoft.com/office/powerpoint/2010/main" val="35855806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220</a:t>
            </a:fld>
            <a:endParaRPr lang="en-US" dirty="0"/>
          </a:p>
        </p:txBody>
      </p:sp>
    </p:spTree>
    <p:extLst>
      <p:ext uri="{BB962C8B-B14F-4D97-AF65-F5344CB8AC3E}">
        <p14:creationId xmlns:p14="http://schemas.microsoft.com/office/powerpoint/2010/main" val="16060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22</a:t>
            </a:fld>
            <a:endParaRPr lang="en-US" dirty="0"/>
          </a:p>
        </p:txBody>
      </p:sp>
    </p:spTree>
    <p:extLst>
      <p:ext uri="{BB962C8B-B14F-4D97-AF65-F5344CB8AC3E}">
        <p14:creationId xmlns:p14="http://schemas.microsoft.com/office/powerpoint/2010/main" val="502310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221</a:t>
            </a:fld>
            <a:endParaRPr lang="en-US" dirty="0"/>
          </a:p>
        </p:txBody>
      </p:sp>
    </p:spTree>
    <p:extLst>
      <p:ext uri="{BB962C8B-B14F-4D97-AF65-F5344CB8AC3E}">
        <p14:creationId xmlns:p14="http://schemas.microsoft.com/office/powerpoint/2010/main" val="305514057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222</a:t>
            </a:fld>
            <a:endParaRPr lang="en-US" dirty="0"/>
          </a:p>
        </p:txBody>
      </p:sp>
    </p:spTree>
    <p:extLst>
      <p:ext uri="{BB962C8B-B14F-4D97-AF65-F5344CB8AC3E}">
        <p14:creationId xmlns:p14="http://schemas.microsoft.com/office/powerpoint/2010/main" val="406886215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223</a:t>
            </a:fld>
            <a:endParaRPr lang="en-US" dirty="0"/>
          </a:p>
        </p:txBody>
      </p:sp>
    </p:spTree>
    <p:extLst>
      <p:ext uri="{BB962C8B-B14F-4D97-AF65-F5344CB8AC3E}">
        <p14:creationId xmlns:p14="http://schemas.microsoft.com/office/powerpoint/2010/main" val="42576377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224</a:t>
            </a:fld>
            <a:endParaRPr lang="en-US" dirty="0"/>
          </a:p>
        </p:txBody>
      </p:sp>
    </p:spTree>
    <p:extLst>
      <p:ext uri="{BB962C8B-B14F-4D97-AF65-F5344CB8AC3E}">
        <p14:creationId xmlns:p14="http://schemas.microsoft.com/office/powerpoint/2010/main" val="3889604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23</a:t>
            </a:fld>
            <a:endParaRPr lang="en-US" dirty="0"/>
          </a:p>
        </p:txBody>
      </p:sp>
    </p:spTree>
    <p:extLst>
      <p:ext uri="{BB962C8B-B14F-4D97-AF65-F5344CB8AC3E}">
        <p14:creationId xmlns:p14="http://schemas.microsoft.com/office/powerpoint/2010/main" val="21643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24</a:t>
            </a:fld>
            <a:endParaRPr lang="en-US" dirty="0"/>
          </a:p>
        </p:txBody>
      </p:sp>
    </p:spTree>
    <p:extLst>
      <p:ext uri="{BB962C8B-B14F-4D97-AF65-F5344CB8AC3E}">
        <p14:creationId xmlns:p14="http://schemas.microsoft.com/office/powerpoint/2010/main" val="149184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25</a:t>
            </a:fld>
            <a:endParaRPr lang="en-US" dirty="0"/>
          </a:p>
        </p:txBody>
      </p:sp>
    </p:spTree>
    <p:extLst>
      <p:ext uri="{BB962C8B-B14F-4D97-AF65-F5344CB8AC3E}">
        <p14:creationId xmlns:p14="http://schemas.microsoft.com/office/powerpoint/2010/main" val="72628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26</a:t>
            </a:fld>
            <a:endParaRPr lang="en-US" dirty="0"/>
          </a:p>
        </p:txBody>
      </p:sp>
    </p:spTree>
    <p:extLst>
      <p:ext uri="{BB962C8B-B14F-4D97-AF65-F5344CB8AC3E}">
        <p14:creationId xmlns:p14="http://schemas.microsoft.com/office/powerpoint/2010/main" val="878835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27</a:t>
            </a:fld>
            <a:endParaRPr lang="en-US" dirty="0"/>
          </a:p>
        </p:txBody>
      </p:sp>
    </p:spTree>
    <p:extLst>
      <p:ext uri="{BB962C8B-B14F-4D97-AF65-F5344CB8AC3E}">
        <p14:creationId xmlns:p14="http://schemas.microsoft.com/office/powerpoint/2010/main" val="1713112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28</a:t>
            </a:fld>
            <a:endParaRPr lang="en-US" dirty="0"/>
          </a:p>
        </p:txBody>
      </p:sp>
    </p:spTree>
    <p:extLst>
      <p:ext uri="{BB962C8B-B14F-4D97-AF65-F5344CB8AC3E}">
        <p14:creationId xmlns:p14="http://schemas.microsoft.com/office/powerpoint/2010/main" val="180920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29</a:t>
            </a:fld>
            <a:endParaRPr lang="en-US" dirty="0"/>
          </a:p>
        </p:txBody>
      </p:sp>
    </p:spTree>
    <p:extLst>
      <p:ext uri="{BB962C8B-B14F-4D97-AF65-F5344CB8AC3E}">
        <p14:creationId xmlns:p14="http://schemas.microsoft.com/office/powerpoint/2010/main" val="17740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3</a:t>
            </a:fld>
            <a:endParaRPr lang="en-US" dirty="0"/>
          </a:p>
        </p:txBody>
      </p:sp>
    </p:spTree>
    <p:extLst>
      <p:ext uri="{BB962C8B-B14F-4D97-AF65-F5344CB8AC3E}">
        <p14:creationId xmlns:p14="http://schemas.microsoft.com/office/powerpoint/2010/main" val="1450901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30</a:t>
            </a:fld>
            <a:endParaRPr lang="en-US" dirty="0"/>
          </a:p>
        </p:txBody>
      </p:sp>
    </p:spTree>
    <p:extLst>
      <p:ext uri="{BB962C8B-B14F-4D97-AF65-F5344CB8AC3E}">
        <p14:creationId xmlns:p14="http://schemas.microsoft.com/office/powerpoint/2010/main" val="61820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31</a:t>
            </a:fld>
            <a:endParaRPr lang="en-US" dirty="0"/>
          </a:p>
        </p:txBody>
      </p:sp>
    </p:spTree>
    <p:extLst>
      <p:ext uri="{BB962C8B-B14F-4D97-AF65-F5344CB8AC3E}">
        <p14:creationId xmlns:p14="http://schemas.microsoft.com/office/powerpoint/2010/main" val="143664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32</a:t>
            </a:fld>
            <a:endParaRPr lang="en-US" dirty="0"/>
          </a:p>
        </p:txBody>
      </p:sp>
    </p:spTree>
    <p:extLst>
      <p:ext uri="{BB962C8B-B14F-4D97-AF65-F5344CB8AC3E}">
        <p14:creationId xmlns:p14="http://schemas.microsoft.com/office/powerpoint/2010/main" val="3227980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33</a:t>
            </a:fld>
            <a:endParaRPr lang="en-US" dirty="0"/>
          </a:p>
        </p:txBody>
      </p:sp>
    </p:spTree>
    <p:extLst>
      <p:ext uri="{BB962C8B-B14F-4D97-AF65-F5344CB8AC3E}">
        <p14:creationId xmlns:p14="http://schemas.microsoft.com/office/powerpoint/2010/main" val="1009029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34</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35</a:t>
            </a:fld>
            <a:endParaRPr lang="en-US" dirty="0"/>
          </a:p>
        </p:txBody>
      </p:sp>
    </p:spTree>
    <p:extLst>
      <p:ext uri="{BB962C8B-B14F-4D97-AF65-F5344CB8AC3E}">
        <p14:creationId xmlns:p14="http://schemas.microsoft.com/office/powerpoint/2010/main" val="1424086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36</a:t>
            </a:fld>
            <a:endParaRPr lang="en-US" dirty="0"/>
          </a:p>
        </p:txBody>
      </p:sp>
    </p:spTree>
    <p:extLst>
      <p:ext uri="{BB962C8B-B14F-4D97-AF65-F5344CB8AC3E}">
        <p14:creationId xmlns:p14="http://schemas.microsoft.com/office/powerpoint/2010/main" val="382792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37</a:t>
            </a:fld>
            <a:endParaRPr lang="en-US" dirty="0"/>
          </a:p>
        </p:txBody>
      </p:sp>
    </p:spTree>
    <p:extLst>
      <p:ext uri="{BB962C8B-B14F-4D97-AF65-F5344CB8AC3E}">
        <p14:creationId xmlns:p14="http://schemas.microsoft.com/office/powerpoint/2010/main" val="3230151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38</a:t>
            </a:fld>
            <a:endParaRPr lang="en-US" dirty="0"/>
          </a:p>
        </p:txBody>
      </p:sp>
    </p:spTree>
    <p:extLst>
      <p:ext uri="{BB962C8B-B14F-4D97-AF65-F5344CB8AC3E}">
        <p14:creationId xmlns:p14="http://schemas.microsoft.com/office/powerpoint/2010/main" val="273873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39</a:t>
            </a:fld>
            <a:endParaRPr lang="en-US" dirty="0"/>
          </a:p>
        </p:txBody>
      </p:sp>
    </p:spTree>
    <p:extLst>
      <p:ext uri="{BB962C8B-B14F-4D97-AF65-F5344CB8AC3E}">
        <p14:creationId xmlns:p14="http://schemas.microsoft.com/office/powerpoint/2010/main" val="21564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4</a:t>
            </a:fld>
            <a:endParaRPr lang="en-US" dirty="0"/>
          </a:p>
        </p:txBody>
      </p:sp>
    </p:spTree>
    <p:extLst>
      <p:ext uri="{BB962C8B-B14F-4D97-AF65-F5344CB8AC3E}">
        <p14:creationId xmlns:p14="http://schemas.microsoft.com/office/powerpoint/2010/main" val="3635128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40</a:t>
            </a:fld>
            <a:endParaRPr lang="en-US" dirty="0"/>
          </a:p>
        </p:txBody>
      </p:sp>
    </p:spTree>
    <p:extLst>
      <p:ext uri="{BB962C8B-B14F-4D97-AF65-F5344CB8AC3E}">
        <p14:creationId xmlns:p14="http://schemas.microsoft.com/office/powerpoint/2010/main" val="2265635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41</a:t>
            </a:fld>
            <a:endParaRPr lang="en-US" dirty="0"/>
          </a:p>
        </p:txBody>
      </p:sp>
    </p:spTree>
    <p:extLst>
      <p:ext uri="{BB962C8B-B14F-4D97-AF65-F5344CB8AC3E}">
        <p14:creationId xmlns:p14="http://schemas.microsoft.com/office/powerpoint/2010/main" val="868480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42</a:t>
            </a:fld>
            <a:endParaRPr lang="en-US" dirty="0"/>
          </a:p>
        </p:txBody>
      </p:sp>
    </p:spTree>
    <p:extLst>
      <p:ext uri="{BB962C8B-B14F-4D97-AF65-F5344CB8AC3E}">
        <p14:creationId xmlns:p14="http://schemas.microsoft.com/office/powerpoint/2010/main" val="146613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43</a:t>
            </a:fld>
            <a:endParaRPr lang="en-US" dirty="0"/>
          </a:p>
        </p:txBody>
      </p:sp>
    </p:spTree>
    <p:extLst>
      <p:ext uri="{BB962C8B-B14F-4D97-AF65-F5344CB8AC3E}">
        <p14:creationId xmlns:p14="http://schemas.microsoft.com/office/powerpoint/2010/main" val="1619581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44</a:t>
            </a:fld>
            <a:endParaRPr lang="en-US" dirty="0"/>
          </a:p>
        </p:txBody>
      </p:sp>
    </p:spTree>
    <p:extLst>
      <p:ext uri="{BB962C8B-B14F-4D97-AF65-F5344CB8AC3E}">
        <p14:creationId xmlns:p14="http://schemas.microsoft.com/office/powerpoint/2010/main" val="427166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45</a:t>
            </a:fld>
            <a:endParaRPr lang="en-US" dirty="0"/>
          </a:p>
        </p:txBody>
      </p:sp>
    </p:spTree>
    <p:extLst>
      <p:ext uri="{BB962C8B-B14F-4D97-AF65-F5344CB8AC3E}">
        <p14:creationId xmlns:p14="http://schemas.microsoft.com/office/powerpoint/2010/main" val="402158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46</a:t>
            </a:fld>
            <a:endParaRPr lang="en-US" dirty="0"/>
          </a:p>
        </p:txBody>
      </p:sp>
    </p:spTree>
    <p:extLst>
      <p:ext uri="{BB962C8B-B14F-4D97-AF65-F5344CB8AC3E}">
        <p14:creationId xmlns:p14="http://schemas.microsoft.com/office/powerpoint/2010/main" val="3072992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47</a:t>
            </a:fld>
            <a:endParaRPr lang="en-US" dirty="0"/>
          </a:p>
        </p:txBody>
      </p:sp>
    </p:spTree>
    <p:extLst>
      <p:ext uri="{BB962C8B-B14F-4D97-AF65-F5344CB8AC3E}">
        <p14:creationId xmlns:p14="http://schemas.microsoft.com/office/powerpoint/2010/main" val="2429809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48</a:t>
            </a:fld>
            <a:endParaRPr lang="en-US" dirty="0"/>
          </a:p>
        </p:txBody>
      </p:sp>
    </p:spTree>
    <p:extLst>
      <p:ext uri="{BB962C8B-B14F-4D97-AF65-F5344CB8AC3E}">
        <p14:creationId xmlns:p14="http://schemas.microsoft.com/office/powerpoint/2010/main" val="4136569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49</a:t>
            </a:fld>
            <a:endParaRPr lang="en-US" dirty="0"/>
          </a:p>
        </p:txBody>
      </p:sp>
    </p:spTree>
    <p:extLst>
      <p:ext uri="{BB962C8B-B14F-4D97-AF65-F5344CB8AC3E}">
        <p14:creationId xmlns:p14="http://schemas.microsoft.com/office/powerpoint/2010/main" val="269738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5</a:t>
            </a:fld>
            <a:endParaRPr lang="en-US" dirty="0"/>
          </a:p>
        </p:txBody>
      </p:sp>
    </p:spTree>
    <p:extLst>
      <p:ext uri="{BB962C8B-B14F-4D97-AF65-F5344CB8AC3E}">
        <p14:creationId xmlns:p14="http://schemas.microsoft.com/office/powerpoint/2010/main" val="2213668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50</a:t>
            </a:fld>
            <a:endParaRPr lang="en-US" dirty="0"/>
          </a:p>
        </p:txBody>
      </p:sp>
    </p:spTree>
    <p:extLst>
      <p:ext uri="{BB962C8B-B14F-4D97-AF65-F5344CB8AC3E}">
        <p14:creationId xmlns:p14="http://schemas.microsoft.com/office/powerpoint/2010/main" val="675372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51</a:t>
            </a:fld>
            <a:endParaRPr lang="en-US" dirty="0"/>
          </a:p>
        </p:txBody>
      </p:sp>
    </p:spTree>
    <p:extLst>
      <p:ext uri="{BB962C8B-B14F-4D97-AF65-F5344CB8AC3E}">
        <p14:creationId xmlns:p14="http://schemas.microsoft.com/office/powerpoint/2010/main" val="3848626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52</a:t>
            </a:fld>
            <a:endParaRPr lang="en-US" dirty="0"/>
          </a:p>
        </p:txBody>
      </p:sp>
    </p:spTree>
    <p:extLst>
      <p:ext uri="{BB962C8B-B14F-4D97-AF65-F5344CB8AC3E}">
        <p14:creationId xmlns:p14="http://schemas.microsoft.com/office/powerpoint/2010/main" val="784525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53</a:t>
            </a:fld>
            <a:endParaRPr lang="en-US" dirty="0"/>
          </a:p>
        </p:txBody>
      </p:sp>
    </p:spTree>
    <p:extLst>
      <p:ext uri="{BB962C8B-B14F-4D97-AF65-F5344CB8AC3E}">
        <p14:creationId xmlns:p14="http://schemas.microsoft.com/office/powerpoint/2010/main" val="327205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54</a:t>
            </a:fld>
            <a:endParaRPr lang="en-US" dirty="0"/>
          </a:p>
        </p:txBody>
      </p:sp>
    </p:spTree>
    <p:extLst>
      <p:ext uri="{BB962C8B-B14F-4D97-AF65-F5344CB8AC3E}">
        <p14:creationId xmlns:p14="http://schemas.microsoft.com/office/powerpoint/2010/main" val="3695889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55</a:t>
            </a:fld>
            <a:endParaRPr lang="en-US" dirty="0"/>
          </a:p>
        </p:txBody>
      </p:sp>
    </p:spTree>
    <p:extLst>
      <p:ext uri="{BB962C8B-B14F-4D97-AF65-F5344CB8AC3E}">
        <p14:creationId xmlns:p14="http://schemas.microsoft.com/office/powerpoint/2010/main" val="933234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56</a:t>
            </a:fld>
            <a:endParaRPr lang="en-US" dirty="0"/>
          </a:p>
        </p:txBody>
      </p:sp>
    </p:spTree>
    <p:extLst>
      <p:ext uri="{BB962C8B-B14F-4D97-AF65-F5344CB8AC3E}">
        <p14:creationId xmlns:p14="http://schemas.microsoft.com/office/powerpoint/2010/main" val="20120014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57</a:t>
            </a:fld>
            <a:endParaRPr lang="en-US" dirty="0"/>
          </a:p>
        </p:txBody>
      </p:sp>
    </p:spTree>
    <p:extLst>
      <p:ext uri="{BB962C8B-B14F-4D97-AF65-F5344CB8AC3E}">
        <p14:creationId xmlns:p14="http://schemas.microsoft.com/office/powerpoint/2010/main" val="2089349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58</a:t>
            </a:fld>
            <a:endParaRPr lang="en-US" dirty="0"/>
          </a:p>
        </p:txBody>
      </p:sp>
    </p:spTree>
    <p:extLst>
      <p:ext uri="{BB962C8B-B14F-4D97-AF65-F5344CB8AC3E}">
        <p14:creationId xmlns:p14="http://schemas.microsoft.com/office/powerpoint/2010/main" val="31208885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59</a:t>
            </a:fld>
            <a:endParaRPr lang="en-US" dirty="0"/>
          </a:p>
        </p:txBody>
      </p:sp>
    </p:spTree>
    <p:extLst>
      <p:ext uri="{BB962C8B-B14F-4D97-AF65-F5344CB8AC3E}">
        <p14:creationId xmlns:p14="http://schemas.microsoft.com/office/powerpoint/2010/main" val="40557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6</a:t>
            </a:fld>
            <a:endParaRPr lang="en-US" dirty="0"/>
          </a:p>
        </p:txBody>
      </p:sp>
    </p:spTree>
    <p:extLst>
      <p:ext uri="{BB962C8B-B14F-4D97-AF65-F5344CB8AC3E}">
        <p14:creationId xmlns:p14="http://schemas.microsoft.com/office/powerpoint/2010/main" val="2515468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60</a:t>
            </a:fld>
            <a:endParaRPr lang="en-US" dirty="0"/>
          </a:p>
        </p:txBody>
      </p:sp>
    </p:spTree>
    <p:extLst>
      <p:ext uri="{BB962C8B-B14F-4D97-AF65-F5344CB8AC3E}">
        <p14:creationId xmlns:p14="http://schemas.microsoft.com/office/powerpoint/2010/main" val="1549313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61</a:t>
            </a:fld>
            <a:endParaRPr lang="en-US" dirty="0"/>
          </a:p>
        </p:txBody>
      </p:sp>
    </p:spTree>
    <p:extLst>
      <p:ext uri="{BB962C8B-B14F-4D97-AF65-F5344CB8AC3E}">
        <p14:creationId xmlns:p14="http://schemas.microsoft.com/office/powerpoint/2010/main" val="439046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62</a:t>
            </a:fld>
            <a:endParaRPr lang="en-US" dirty="0"/>
          </a:p>
        </p:txBody>
      </p:sp>
    </p:spTree>
    <p:extLst>
      <p:ext uri="{BB962C8B-B14F-4D97-AF65-F5344CB8AC3E}">
        <p14:creationId xmlns:p14="http://schemas.microsoft.com/office/powerpoint/2010/main" val="2057298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63</a:t>
            </a:fld>
            <a:endParaRPr lang="en-US" dirty="0"/>
          </a:p>
        </p:txBody>
      </p:sp>
    </p:spTree>
    <p:extLst>
      <p:ext uri="{BB962C8B-B14F-4D97-AF65-F5344CB8AC3E}">
        <p14:creationId xmlns:p14="http://schemas.microsoft.com/office/powerpoint/2010/main" val="20453977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64</a:t>
            </a:fld>
            <a:endParaRPr lang="en-US" dirty="0"/>
          </a:p>
        </p:txBody>
      </p:sp>
    </p:spTree>
    <p:extLst>
      <p:ext uri="{BB962C8B-B14F-4D97-AF65-F5344CB8AC3E}">
        <p14:creationId xmlns:p14="http://schemas.microsoft.com/office/powerpoint/2010/main" val="1430132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65</a:t>
            </a:fld>
            <a:endParaRPr lang="en-US" dirty="0"/>
          </a:p>
        </p:txBody>
      </p:sp>
    </p:spTree>
    <p:extLst>
      <p:ext uri="{BB962C8B-B14F-4D97-AF65-F5344CB8AC3E}">
        <p14:creationId xmlns:p14="http://schemas.microsoft.com/office/powerpoint/2010/main" val="25017369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66</a:t>
            </a:fld>
            <a:endParaRPr lang="en-US" dirty="0"/>
          </a:p>
        </p:txBody>
      </p:sp>
    </p:spTree>
    <p:extLst>
      <p:ext uri="{BB962C8B-B14F-4D97-AF65-F5344CB8AC3E}">
        <p14:creationId xmlns:p14="http://schemas.microsoft.com/office/powerpoint/2010/main" val="1548353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67</a:t>
            </a:fld>
            <a:endParaRPr lang="en-US" dirty="0"/>
          </a:p>
        </p:txBody>
      </p:sp>
    </p:spTree>
    <p:extLst>
      <p:ext uri="{BB962C8B-B14F-4D97-AF65-F5344CB8AC3E}">
        <p14:creationId xmlns:p14="http://schemas.microsoft.com/office/powerpoint/2010/main" val="1400679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68</a:t>
            </a:fld>
            <a:endParaRPr lang="en-US" dirty="0"/>
          </a:p>
        </p:txBody>
      </p:sp>
    </p:spTree>
    <p:extLst>
      <p:ext uri="{BB962C8B-B14F-4D97-AF65-F5344CB8AC3E}">
        <p14:creationId xmlns:p14="http://schemas.microsoft.com/office/powerpoint/2010/main" val="1087445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69</a:t>
            </a:fld>
            <a:endParaRPr lang="en-US" dirty="0"/>
          </a:p>
        </p:txBody>
      </p:sp>
    </p:spTree>
    <p:extLst>
      <p:ext uri="{BB962C8B-B14F-4D97-AF65-F5344CB8AC3E}">
        <p14:creationId xmlns:p14="http://schemas.microsoft.com/office/powerpoint/2010/main" val="343135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7</a:t>
            </a:fld>
            <a:endParaRPr lang="en-US" dirty="0"/>
          </a:p>
        </p:txBody>
      </p:sp>
    </p:spTree>
    <p:extLst>
      <p:ext uri="{BB962C8B-B14F-4D97-AF65-F5344CB8AC3E}">
        <p14:creationId xmlns:p14="http://schemas.microsoft.com/office/powerpoint/2010/main" val="41774379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70</a:t>
            </a:fld>
            <a:endParaRPr lang="en-US" dirty="0"/>
          </a:p>
        </p:txBody>
      </p:sp>
    </p:spTree>
    <p:extLst>
      <p:ext uri="{BB962C8B-B14F-4D97-AF65-F5344CB8AC3E}">
        <p14:creationId xmlns:p14="http://schemas.microsoft.com/office/powerpoint/2010/main" val="3754361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71</a:t>
            </a:fld>
            <a:endParaRPr lang="en-US" dirty="0"/>
          </a:p>
        </p:txBody>
      </p:sp>
    </p:spTree>
    <p:extLst>
      <p:ext uri="{BB962C8B-B14F-4D97-AF65-F5344CB8AC3E}">
        <p14:creationId xmlns:p14="http://schemas.microsoft.com/office/powerpoint/2010/main" val="4285146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72</a:t>
            </a:fld>
            <a:endParaRPr lang="en-US" dirty="0"/>
          </a:p>
        </p:txBody>
      </p:sp>
    </p:spTree>
    <p:extLst>
      <p:ext uri="{BB962C8B-B14F-4D97-AF65-F5344CB8AC3E}">
        <p14:creationId xmlns:p14="http://schemas.microsoft.com/office/powerpoint/2010/main" val="1641708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73</a:t>
            </a:fld>
            <a:endParaRPr lang="en-US" dirty="0"/>
          </a:p>
        </p:txBody>
      </p:sp>
    </p:spTree>
    <p:extLst>
      <p:ext uri="{BB962C8B-B14F-4D97-AF65-F5344CB8AC3E}">
        <p14:creationId xmlns:p14="http://schemas.microsoft.com/office/powerpoint/2010/main" val="28096061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74</a:t>
            </a:fld>
            <a:endParaRPr lang="en-US" dirty="0"/>
          </a:p>
        </p:txBody>
      </p:sp>
    </p:spTree>
    <p:extLst>
      <p:ext uri="{BB962C8B-B14F-4D97-AF65-F5344CB8AC3E}">
        <p14:creationId xmlns:p14="http://schemas.microsoft.com/office/powerpoint/2010/main" val="18999638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75</a:t>
            </a:fld>
            <a:endParaRPr lang="en-US" dirty="0"/>
          </a:p>
        </p:txBody>
      </p:sp>
    </p:spTree>
    <p:extLst>
      <p:ext uri="{BB962C8B-B14F-4D97-AF65-F5344CB8AC3E}">
        <p14:creationId xmlns:p14="http://schemas.microsoft.com/office/powerpoint/2010/main" val="32884851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76</a:t>
            </a:fld>
            <a:endParaRPr lang="en-US" dirty="0"/>
          </a:p>
        </p:txBody>
      </p:sp>
    </p:spTree>
    <p:extLst>
      <p:ext uri="{BB962C8B-B14F-4D97-AF65-F5344CB8AC3E}">
        <p14:creationId xmlns:p14="http://schemas.microsoft.com/office/powerpoint/2010/main" val="2182634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77</a:t>
            </a:fld>
            <a:endParaRPr lang="en-US" dirty="0"/>
          </a:p>
        </p:txBody>
      </p:sp>
    </p:spTree>
    <p:extLst>
      <p:ext uri="{BB962C8B-B14F-4D97-AF65-F5344CB8AC3E}">
        <p14:creationId xmlns:p14="http://schemas.microsoft.com/office/powerpoint/2010/main" val="23383537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78</a:t>
            </a:fld>
            <a:endParaRPr lang="en-US" dirty="0"/>
          </a:p>
        </p:txBody>
      </p:sp>
    </p:spTree>
    <p:extLst>
      <p:ext uri="{BB962C8B-B14F-4D97-AF65-F5344CB8AC3E}">
        <p14:creationId xmlns:p14="http://schemas.microsoft.com/office/powerpoint/2010/main" val="42072052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79</a:t>
            </a:fld>
            <a:endParaRPr lang="en-US" dirty="0"/>
          </a:p>
        </p:txBody>
      </p:sp>
    </p:spTree>
    <p:extLst>
      <p:ext uri="{BB962C8B-B14F-4D97-AF65-F5344CB8AC3E}">
        <p14:creationId xmlns:p14="http://schemas.microsoft.com/office/powerpoint/2010/main" val="24780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8</a:t>
            </a:fld>
            <a:endParaRPr lang="en-US" dirty="0"/>
          </a:p>
        </p:txBody>
      </p:sp>
    </p:spTree>
    <p:extLst>
      <p:ext uri="{BB962C8B-B14F-4D97-AF65-F5344CB8AC3E}">
        <p14:creationId xmlns:p14="http://schemas.microsoft.com/office/powerpoint/2010/main" val="17042502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80</a:t>
            </a:fld>
            <a:endParaRPr lang="en-US" dirty="0"/>
          </a:p>
        </p:txBody>
      </p:sp>
    </p:spTree>
    <p:extLst>
      <p:ext uri="{BB962C8B-B14F-4D97-AF65-F5344CB8AC3E}">
        <p14:creationId xmlns:p14="http://schemas.microsoft.com/office/powerpoint/2010/main" val="22136936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81</a:t>
            </a:fld>
            <a:endParaRPr lang="en-US" dirty="0"/>
          </a:p>
        </p:txBody>
      </p:sp>
    </p:spTree>
    <p:extLst>
      <p:ext uri="{BB962C8B-B14F-4D97-AF65-F5344CB8AC3E}">
        <p14:creationId xmlns:p14="http://schemas.microsoft.com/office/powerpoint/2010/main" val="2145597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82</a:t>
            </a:fld>
            <a:endParaRPr lang="en-US" dirty="0"/>
          </a:p>
        </p:txBody>
      </p:sp>
    </p:spTree>
    <p:extLst>
      <p:ext uri="{BB962C8B-B14F-4D97-AF65-F5344CB8AC3E}">
        <p14:creationId xmlns:p14="http://schemas.microsoft.com/office/powerpoint/2010/main" val="13610023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83</a:t>
            </a:fld>
            <a:endParaRPr lang="en-US" dirty="0"/>
          </a:p>
        </p:txBody>
      </p:sp>
    </p:spTree>
    <p:extLst>
      <p:ext uri="{BB962C8B-B14F-4D97-AF65-F5344CB8AC3E}">
        <p14:creationId xmlns:p14="http://schemas.microsoft.com/office/powerpoint/2010/main" val="35504529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84</a:t>
            </a:fld>
            <a:endParaRPr lang="en-US" dirty="0"/>
          </a:p>
        </p:txBody>
      </p:sp>
    </p:spTree>
    <p:extLst>
      <p:ext uri="{BB962C8B-B14F-4D97-AF65-F5344CB8AC3E}">
        <p14:creationId xmlns:p14="http://schemas.microsoft.com/office/powerpoint/2010/main" val="1845230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85</a:t>
            </a:fld>
            <a:endParaRPr lang="en-US" dirty="0"/>
          </a:p>
        </p:txBody>
      </p:sp>
    </p:spTree>
    <p:extLst>
      <p:ext uri="{BB962C8B-B14F-4D97-AF65-F5344CB8AC3E}">
        <p14:creationId xmlns:p14="http://schemas.microsoft.com/office/powerpoint/2010/main" val="1979916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86</a:t>
            </a:fld>
            <a:endParaRPr lang="en-US" dirty="0"/>
          </a:p>
        </p:txBody>
      </p:sp>
    </p:spTree>
    <p:extLst>
      <p:ext uri="{BB962C8B-B14F-4D97-AF65-F5344CB8AC3E}">
        <p14:creationId xmlns:p14="http://schemas.microsoft.com/office/powerpoint/2010/main" val="27526548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87</a:t>
            </a:fld>
            <a:endParaRPr lang="en-US" dirty="0"/>
          </a:p>
        </p:txBody>
      </p:sp>
    </p:spTree>
    <p:extLst>
      <p:ext uri="{BB962C8B-B14F-4D97-AF65-F5344CB8AC3E}">
        <p14:creationId xmlns:p14="http://schemas.microsoft.com/office/powerpoint/2010/main" val="12129981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88</a:t>
            </a:fld>
            <a:endParaRPr lang="en-US" dirty="0"/>
          </a:p>
        </p:txBody>
      </p:sp>
    </p:spTree>
    <p:extLst>
      <p:ext uri="{BB962C8B-B14F-4D97-AF65-F5344CB8AC3E}">
        <p14:creationId xmlns:p14="http://schemas.microsoft.com/office/powerpoint/2010/main" val="20820996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89</a:t>
            </a:fld>
            <a:endParaRPr lang="en-US" dirty="0"/>
          </a:p>
        </p:txBody>
      </p:sp>
    </p:spTree>
    <p:extLst>
      <p:ext uri="{BB962C8B-B14F-4D97-AF65-F5344CB8AC3E}">
        <p14:creationId xmlns:p14="http://schemas.microsoft.com/office/powerpoint/2010/main" val="87550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5C1191-D6DE-438A-94D0-43627C0D6477}" type="slidenum">
              <a:rPr lang="en-US" smtClean="0"/>
              <a:t>9</a:t>
            </a:fld>
            <a:endParaRPr lang="en-US" dirty="0"/>
          </a:p>
        </p:txBody>
      </p:sp>
    </p:spTree>
    <p:extLst>
      <p:ext uri="{BB962C8B-B14F-4D97-AF65-F5344CB8AC3E}">
        <p14:creationId xmlns:p14="http://schemas.microsoft.com/office/powerpoint/2010/main" val="3968613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90</a:t>
            </a:fld>
            <a:endParaRPr lang="en-US" dirty="0"/>
          </a:p>
        </p:txBody>
      </p:sp>
    </p:spTree>
    <p:extLst>
      <p:ext uri="{BB962C8B-B14F-4D97-AF65-F5344CB8AC3E}">
        <p14:creationId xmlns:p14="http://schemas.microsoft.com/office/powerpoint/2010/main" val="913603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91</a:t>
            </a:fld>
            <a:endParaRPr lang="en-US" dirty="0"/>
          </a:p>
        </p:txBody>
      </p:sp>
    </p:spTree>
    <p:extLst>
      <p:ext uri="{BB962C8B-B14F-4D97-AF65-F5344CB8AC3E}">
        <p14:creationId xmlns:p14="http://schemas.microsoft.com/office/powerpoint/2010/main" val="946360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92</a:t>
            </a:fld>
            <a:endParaRPr lang="en-US" dirty="0"/>
          </a:p>
        </p:txBody>
      </p:sp>
    </p:spTree>
    <p:extLst>
      <p:ext uri="{BB962C8B-B14F-4D97-AF65-F5344CB8AC3E}">
        <p14:creationId xmlns:p14="http://schemas.microsoft.com/office/powerpoint/2010/main" val="18834895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93</a:t>
            </a:fld>
            <a:endParaRPr lang="en-US" dirty="0"/>
          </a:p>
        </p:txBody>
      </p:sp>
    </p:spTree>
    <p:extLst>
      <p:ext uri="{BB962C8B-B14F-4D97-AF65-F5344CB8AC3E}">
        <p14:creationId xmlns:p14="http://schemas.microsoft.com/office/powerpoint/2010/main" val="27635712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94</a:t>
            </a:fld>
            <a:endParaRPr lang="en-US" dirty="0"/>
          </a:p>
        </p:txBody>
      </p:sp>
    </p:spTree>
    <p:extLst>
      <p:ext uri="{BB962C8B-B14F-4D97-AF65-F5344CB8AC3E}">
        <p14:creationId xmlns:p14="http://schemas.microsoft.com/office/powerpoint/2010/main" val="15112518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95</a:t>
            </a:fld>
            <a:endParaRPr lang="en-US" dirty="0"/>
          </a:p>
        </p:txBody>
      </p:sp>
    </p:spTree>
    <p:extLst>
      <p:ext uri="{BB962C8B-B14F-4D97-AF65-F5344CB8AC3E}">
        <p14:creationId xmlns:p14="http://schemas.microsoft.com/office/powerpoint/2010/main" val="8741959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96</a:t>
            </a:fld>
            <a:endParaRPr lang="en-US" dirty="0"/>
          </a:p>
        </p:txBody>
      </p:sp>
    </p:spTree>
    <p:extLst>
      <p:ext uri="{BB962C8B-B14F-4D97-AF65-F5344CB8AC3E}">
        <p14:creationId xmlns:p14="http://schemas.microsoft.com/office/powerpoint/2010/main" val="1958009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97</a:t>
            </a:fld>
            <a:endParaRPr lang="en-US" dirty="0"/>
          </a:p>
        </p:txBody>
      </p:sp>
    </p:spTree>
    <p:extLst>
      <p:ext uri="{BB962C8B-B14F-4D97-AF65-F5344CB8AC3E}">
        <p14:creationId xmlns:p14="http://schemas.microsoft.com/office/powerpoint/2010/main" val="1281578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98</a:t>
            </a:fld>
            <a:endParaRPr lang="en-US" dirty="0"/>
          </a:p>
        </p:txBody>
      </p:sp>
    </p:spTree>
    <p:extLst>
      <p:ext uri="{BB962C8B-B14F-4D97-AF65-F5344CB8AC3E}">
        <p14:creationId xmlns:p14="http://schemas.microsoft.com/office/powerpoint/2010/main" val="15264944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99</a:t>
            </a:fld>
            <a:endParaRPr lang="en-US" dirty="0"/>
          </a:p>
        </p:txBody>
      </p:sp>
    </p:spTree>
    <p:extLst>
      <p:ext uri="{BB962C8B-B14F-4D97-AF65-F5344CB8AC3E}">
        <p14:creationId xmlns:p14="http://schemas.microsoft.com/office/powerpoint/2010/main" val="3647572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0.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7.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49.emf"/><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image" Target="../media/image52.emf"/><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emf"/><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4.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2.xml"/><Relationship Id="rId1" Type="http://schemas.openxmlformats.org/officeDocument/2006/relationships/slideLayout" Target="../slideLayouts/slideLayout6.xml"/><Relationship Id="rId5" Type="http://schemas.openxmlformats.org/officeDocument/2006/relationships/image" Target="../media/image59.emf"/><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hyperlink" Target="http://www.eaipatterns.com/PipesAndFilters.html"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hadoop.apache.org/"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hyperlink" Target="http://horicky.blogspot.com/2010/08/designing-algorithmis-for-map-reduce.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horicky.blogspot.com/2010/07/google-pregel-graph-processing.html"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hyperlink" Target="http://incubator.apache.org/hama/"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research.microsoft.com/en-us/projects/dryad/" TargetMode="External"/><Relationship Id="rId2" Type="http://schemas.openxmlformats.org/officeDocument/2006/relationships/notesSlide" Target="../notesSlides/notesSlide162.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1.xml"/><Relationship Id="rId1" Type="http://schemas.openxmlformats.org/officeDocument/2006/relationships/slideLayout" Target="../slideLayouts/slideLayout6.xml"/><Relationship Id="rId5" Type="http://schemas.openxmlformats.org/officeDocument/2006/relationships/image" Target="../media/image70.emf"/><Relationship Id="rId4" Type="http://schemas.openxmlformats.org/officeDocument/2006/relationships/image" Target="../media/image2.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1.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2.png"/></Relationships>
</file>

<file path=ppt/slides/_rels/slide1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2.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gif"/></Relationships>
</file>

<file path=ppt/slides/_rels/slide19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19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6.gif"/></Relationships>
</file>

<file path=ppt/slides/_rels/slide196.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92.gif"/><Relationship Id="rId5" Type="http://schemas.openxmlformats.org/officeDocument/2006/relationships/image" Target="../media/image91.gif"/><Relationship Id="rId4" Type="http://schemas.openxmlformats.org/officeDocument/2006/relationships/image" Target="../media/image90.gif"/></Relationships>
</file>

<file path=ppt/slides/_rels/slide19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96.gif"/><Relationship Id="rId5" Type="http://schemas.openxmlformats.org/officeDocument/2006/relationships/image" Target="../media/image95.gif"/><Relationship Id="rId4" Type="http://schemas.openxmlformats.org/officeDocument/2006/relationships/image" Target="../media/image94.gif"/></Relationships>
</file>

<file path=ppt/slides/_rels/slide1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ddj.com/dept/archite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2.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6.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7.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2.png"/></Relationships>
</file>

<file path=ppt/slides/_rels/slide2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8.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9.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1.xml"/><Relationship Id="rId1" Type="http://schemas.openxmlformats.org/officeDocument/2006/relationships/slideLayout" Target="../slideLayouts/slideLayout4.xml"/><Relationship Id="rId5" Type="http://schemas.openxmlformats.org/officeDocument/2006/relationships/image" Target="../media/image115.jpg"/><Relationship Id="rId4" Type="http://schemas.openxmlformats.org/officeDocument/2006/relationships/image" Target="../media/image2.png"/></Relationships>
</file>

<file path=ppt/slides/_rels/slide22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julianbrowne.com/article/viewer/brewers-cap-theore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horicky.blogspot.com/2008/11/hadoop-mapreduce-implementation.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design Pattern</a:t>
            </a:r>
          </a:p>
        </p:txBody>
      </p:sp>
      <p:sp>
        <p:nvSpPr>
          <p:cNvPr id="3" name="Subtitle 2"/>
          <p:cNvSpPr>
            <a:spLocks noGrp="1"/>
          </p:cNvSpPr>
          <p:nvPr>
            <p:ph type="subTitle" idx="1"/>
          </p:nvPr>
        </p:nvSpPr>
        <p:spPr/>
        <p:txBody>
          <a:bodyPr/>
          <a:lstStyle/>
          <a:p>
            <a:r>
              <a:rPr lang="en-US" dirty="0"/>
              <a:t>Huanmin wu, Inspired by Jonas Boner, twitter:@jboner</a:t>
            </a:r>
          </a:p>
        </p:txBody>
      </p:sp>
    </p:spTree>
    <p:extLst>
      <p:ext uri="{BB962C8B-B14F-4D97-AF65-F5344CB8AC3E}">
        <p14:creationId xmlns:p14="http://schemas.microsoft.com/office/powerpoint/2010/main" val="29479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Availability Pattern</a:t>
            </a:r>
          </a:p>
        </p:txBody>
      </p:sp>
    </p:spTree>
    <p:extLst>
      <p:ext uri="{BB962C8B-B14F-4D97-AF65-F5344CB8AC3E}">
        <p14:creationId xmlns:p14="http://schemas.microsoft.com/office/powerpoint/2010/main" val="2307740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 name="Title 3"/>
          <p:cNvSpPr>
            <a:spLocks noGrp="1"/>
          </p:cNvSpPr>
          <p:nvPr>
            <p:ph type="title"/>
          </p:nvPr>
        </p:nvSpPr>
        <p:spPr>
          <a:xfrm>
            <a:off x="1128713" y="2555878"/>
            <a:ext cx="4087284" cy="983720"/>
          </a:xfrm>
        </p:spPr>
        <p:txBody>
          <a:bodyPr vert="horz" lIns="91440" tIns="45720" rIns="91440" bIns="45720" rtlCol="0" anchor="b">
            <a:normAutofit fontScale="90000"/>
          </a:bodyPr>
          <a:lstStyle/>
          <a:p>
            <a:r>
              <a:rPr lang="en-US" sz="4400" dirty="0"/>
              <a:t>Shared Caching</a:t>
            </a:r>
          </a:p>
        </p:txBody>
      </p:sp>
      <p:pic>
        <p:nvPicPr>
          <p:cNvPr id="26626" name="Picture 2" descr="Using a shared 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1021318"/>
            <a:ext cx="6756577" cy="492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1846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Grids / Clustering </a:t>
            </a:r>
          </a:p>
        </p:txBody>
      </p:sp>
    </p:spTree>
    <p:extLst>
      <p:ext uri="{BB962C8B-B14F-4D97-AF65-F5344CB8AC3E}">
        <p14:creationId xmlns:p14="http://schemas.microsoft.com/office/powerpoint/2010/main" val="2380867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a:t>
            </a:r>
            <a:br>
              <a:rPr lang="en-US" dirty="0"/>
            </a:br>
            <a:r>
              <a:rPr lang="en-US" sz="2800" dirty="0"/>
              <a:t>Parallel data storage</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Data Replication</a:t>
            </a:r>
          </a:p>
          <a:p>
            <a:r>
              <a:rPr lang="en-US" dirty="0"/>
              <a:t>Data partition</a:t>
            </a:r>
          </a:p>
          <a:p>
            <a:r>
              <a:rPr lang="en-US" dirty="0"/>
              <a:t>Continuous availability</a:t>
            </a:r>
          </a:p>
          <a:p>
            <a:r>
              <a:rPr lang="en-US" dirty="0"/>
              <a:t>Data invalidation</a:t>
            </a:r>
          </a:p>
          <a:p>
            <a:r>
              <a:rPr lang="en-US" dirty="0"/>
              <a:t>Fail-over</a:t>
            </a:r>
          </a:p>
          <a:p>
            <a:r>
              <a:rPr lang="en-US" dirty="0"/>
              <a:t>C+P in CAP</a:t>
            </a:r>
          </a:p>
        </p:txBody>
      </p:sp>
    </p:spTree>
    <p:extLst>
      <p:ext uri="{BB962C8B-B14F-4D97-AF65-F5344CB8AC3E}">
        <p14:creationId xmlns:p14="http://schemas.microsoft.com/office/powerpoint/2010/main" val="1871893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Grids / clustering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Coherence </a:t>
            </a:r>
          </a:p>
          <a:p>
            <a:r>
              <a:rPr lang="en-US" dirty="0"/>
              <a:t>Terracotta</a:t>
            </a:r>
          </a:p>
          <a:p>
            <a:r>
              <a:rPr lang="en-US" dirty="0" err="1"/>
              <a:t>GigaSpace</a:t>
            </a:r>
            <a:endParaRPr lang="en-US" dirty="0"/>
          </a:p>
          <a:p>
            <a:r>
              <a:rPr lang="en-US" dirty="0" err="1"/>
              <a:t>GemStone</a:t>
            </a:r>
            <a:endParaRPr lang="en-US" dirty="0"/>
          </a:p>
          <a:p>
            <a:r>
              <a:rPr lang="en-US" dirty="0" err="1"/>
              <a:t>Tibco</a:t>
            </a:r>
            <a:r>
              <a:rPr lang="en-US" dirty="0"/>
              <a:t> Active Matrix</a:t>
            </a:r>
          </a:p>
          <a:p>
            <a:r>
              <a:rPr lang="en-US" dirty="0" err="1"/>
              <a:t>Hazelcast</a:t>
            </a:r>
            <a:endParaRPr lang="en-US" dirty="0"/>
          </a:p>
        </p:txBody>
      </p:sp>
    </p:spTree>
    <p:extLst>
      <p:ext uri="{BB962C8B-B14F-4D97-AF65-F5344CB8AC3E}">
        <p14:creationId xmlns:p14="http://schemas.microsoft.com/office/powerpoint/2010/main" val="26338719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Concurrency </a:t>
            </a:r>
          </a:p>
        </p:txBody>
      </p:sp>
    </p:spTree>
    <p:extLst>
      <p:ext uri="{BB962C8B-B14F-4D97-AF65-F5344CB8AC3E}">
        <p14:creationId xmlns:p14="http://schemas.microsoft.com/office/powerpoint/2010/main" val="3899624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Shared-State Concurrency</a:t>
            </a:r>
          </a:p>
          <a:p>
            <a:r>
              <a:rPr lang="en-US" dirty="0"/>
              <a:t>Message-Passing Concurrency</a:t>
            </a:r>
          </a:p>
          <a:p>
            <a:r>
              <a:rPr lang="en-US" dirty="0"/>
              <a:t>Dataflow Concurrency</a:t>
            </a:r>
          </a:p>
          <a:p>
            <a:r>
              <a:rPr lang="en-US" dirty="0"/>
              <a:t>Software Transactional Memory</a:t>
            </a:r>
          </a:p>
        </p:txBody>
      </p:sp>
    </p:spTree>
    <p:extLst>
      <p:ext uri="{BB962C8B-B14F-4D97-AF65-F5344CB8AC3E}">
        <p14:creationId xmlns:p14="http://schemas.microsoft.com/office/powerpoint/2010/main" val="12609698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State Concurrency </a:t>
            </a:r>
          </a:p>
        </p:txBody>
      </p:sp>
    </p:spTree>
    <p:extLst>
      <p:ext uri="{BB962C8B-B14F-4D97-AF65-F5344CB8AC3E}">
        <p14:creationId xmlns:p14="http://schemas.microsoft.com/office/powerpoint/2010/main" val="2477393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Everyone can access anything anytime.</a:t>
            </a:r>
          </a:p>
          <a:p>
            <a:r>
              <a:rPr lang="en-US" dirty="0"/>
              <a:t>Totally indeterministic</a:t>
            </a:r>
          </a:p>
          <a:p>
            <a:r>
              <a:rPr lang="en-US" dirty="0"/>
              <a:t>Introduce determinism at well defined places</a:t>
            </a:r>
          </a:p>
          <a:p>
            <a:r>
              <a:rPr lang="en-US" dirty="0"/>
              <a:t>Using locks…</a:t>
            </a:r>
          </a:p>
          <a:p>
            <a:r>
              <a:rPr lang="en-US" dirty="0"/>
              <a:t>Problems with locks</a:t>
            </a:r>
          </a:p>
          <a:p>
            <a:pPr lvl="1"/>
            <a:r>
              <a:rPr lang="en-US" dirty="0"/>
              <a:t>Locks do not compose, take too many or too few locks, taking wrong locks, taking locks in the wrong order, Every recovery is hard. </a:t>
            </a:r>
          </a:p>
        </p:txBody>
      </p:sp>
    </p:spTree>
    <p:extLst>
      <p:ext uri="{BB962C8B-B14F-4D97-AF65-F5344CB8AC3E}">
        <p14:creationId xmlns:p14="http://schemas.microsoft.com/office/powerpoint/2010/main" val="1172631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State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Please use java.util.concurrent.*</a:t>
            </a:r>
          </a:p>
          <a:p>
            <a:pPr lvl="1"/>
            <a:r>
              <a:rPr lang="en-US" dirty="0" err="1"/>
              <a:t>ConcurrentHashMap</a:t>
            </a:r>
            <a:endParaRPr lang="en-US" dirty="0"/>
          </a:p>
          <a:p>
            <a:pPr lvl="1"/>
            <a:r>
              <a:rPr lang="en-US" dirty="0" err="1"/>
              <a:t>BlockingQueue</a:t>
            </a:r>
            <a:endParaRPr lang="en-US" dirty="0"/>
          </a:p>
          <a:p>
            <a:pPr lvl="1"/>
            <a:r>
              <a:rPr lang="en-US" dirty="0" err="1"/>
              <a:t>ConcurrentQueue</a:t>
            </a:r>
            <a:endParaRPr lang="en-US" dirty="0"/>
          </a:p>
          <a:p>
            <a:pPr lvl="1"/>
            <a:r>
              <a:rPr lang="en-US" dirty="0" err="1"/>
              <a:t>ExecutorService</a:t>
            </a:r>
            <a:endParaRPr lang="en-US" dirty="0"/>
          </a:p>
          <a:p>
            <a:pPr lvl="1"/>
            <a:r>
              <a:rPr lang="en-US" dirty="0" err="1"/>
              <a:t>ReentrantReadWriteLock</a:t>
            </a:r>
            <a:endParaRPr lang="en-US" dirty="0"/>
          </a:p>
          <a:p>
            <a:pPr lvl="1"/>
            <a:r>
              <a:rPr lang="en-US" dirty="0" err="1"/>
              <a:t>CountDownLatch</a:t>
            </a:r>
            <a:endParaRPr lang="en-US" dirty="0"/>
          </a:p>
          <a:p>
            <a:pPr lvl="1"/>
            <a:r>
              <a:rPr lang="en-US" dirty="0" err="1"/>
              <a:t>ParallelArray</a:t>
            </a:r>
            <a:endParaRPr lang="en-US" dirty="0"/>
          </a:p>
          <a:p>
            <a:pPr lvl="1"/>
            <a:r>
              <a:rPr lang="en-US" dirty="0"/>
              <a:t>And much more</a:t>
            </a:r>
          </a:p>
        </p:txBody>
      </p:sp>
    </p:spTree>
    <p:extLst>
      <p:ext uri="{BB962C8B-B14F-4D97-AF65-F5344CB8AC3E}">
        <p14:creationId xmlns:p14="http://schemas.microsoft.com/office/powerpoint/2010/main" val="13148848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Messaging – Passing Concurrency </a:t>
            </a:r>
          </a:p>
        </p:txBody>
      </p:sp>
    </p:spTree>
    <p:extLst>
      <p:ext uri="{BB962C8B-B14F-4D97-AF65-F5344CB8AC3E}">
        <p14:creationId xmlns:p14="http://schemas.microsoft.com/office/powerpoint/2010/main" val="322110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Failover</a:t>
            </a:r>
          </a:p>
          <a:p>
            <a:r>
              <a:rPr lang="en-US" dirty="0"/>
              <a:t>Replication</a:t>
            </a:r>
          </a:p>
          <a:p>
            <a:pPr lvl="1"/>
            <a:r>
              <a:rPr lang="en-US" dirty="0"/>
              <a:t>Master-Slave</a:t>
            </a:r>
          </a:p>
          <a:p>
            <a:pPr lvl="1"/>
            <a:r>
              <a:rPr lang="en-US" dirty="0"/>
              <a:t>Master-Master</a:t>
            </a:r>
          </a:p>
          <a:p>
            <a:pPr lvl="1"/>
            <a:r>
              <a:rPr lang="en-US" dirty="0"/>
              <a:t>Tree Replication </a:t>
            </a:r>
          </a:p>
          <a:p>
            <a:pPr lvl="1"/>
            <a:r>
              <a:rPr lang="en-US" dirty="0"/>
              <a:t>Buddy Replication</a:t>
            </a:r>
          </a:p>
          <a:p>
            <a:endParaRPr lang="en-US" dirty="0"/>
          </a:p>
        </p:txBody>
      </p:sp>
    </p:spTree>
    <p:extLst>
      <p:ext uri="{BB962C8B-B14F-4D97-AF65-F5344CB8AC3E}">
        <p14:creationId xmlns:p14="http://schemas.microsoft.com/office/powerpoint/2010/main" val="3245236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Originates in 1973 paper by Carl Hewitt</a:t>
            </a:r>
          </a:p>
          <a:p>
            <a:r>
              <a:rPr lang="en-US" dirty="0"/>
              <a:t>Implemented in Erlang, Occam, Oz</a:t>
            </a:r>
          </a:p>
          <a:p>
            <a:r>
              <a:rPr lang="en-US" dirty="0"/>
              <a:t>Encapsulates state and behavior</a:t>
            </a:r>
          </a:p>
          <a:p>
            <a:r>
              <a:rPr lang="en-US" dirty="0"/>
              <a:t>Closer to the definition of OO than classes</a:t>
            </a:r>
          </a:p>
        </p:txBody>
      </p:sp>
    </p:spTree>
    <p:extLst>
      <p:ext uri="{BB962C8B-B14F-4D97-AF65-F5344CB8AC3E}">
        <p14:creationId xmlns:p14="http://schemas.microsoft.com/office/powerpoint/2010/main" val="19936419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Share NOTHING</a:t>
            </a:r>
          </a:p>
          <a:p>
            <a:r>
              <a:rPr lang="en-US" dirty="0"/>
              <a:t>Isolated lightweight process</a:t>
            </a:r>
          </a:p>
          <a:p>
            <a:r>
              <a:rPr lang="en-US" dirty="0"/>
              <a:t>Communicates through messages</a:t>
            </a:r>
          </a:p>
          <a:p>
            <a:r>
              <a:rPr lang="en-US" dirty="0"/>
              <a:t>Asynchronous and non-blocking</a:t>
            </a:r>
          </a:p>
          <a:p>
            <a:r>
              <a:rPr lang="en-US" dirty="0"/>
              <a:t>No shared state</a:t>
            </a:r>
          </a:p>
          <a:p>
            <a:pPr lvl="1"/>
            <a:r>
              <a:rPr lang="en-US" dirty="0"/>
              <a:t>… hence, nothing to synchronize</a:t>
            </a:r>
          </a:p>
          <a:p>
            <a:r>
              <a:rPr lang="en-US" dirty="0"/>
              <a:t>Each actor has a mailbox (message queue)</a:t>
            </a:r>
          </a:p>
        </p:txBody>
      </p:sp>
    </p:spTree>
    <p:extLst>
      <p:ext uri="{BB962C8B-B14F-4D97-AF65-F5344CB8AC3E}">
        <p14:creationId xmlns:p14="http://schemas.microsoft.com/office/powerpoint/2010/main" val="4241758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Easier to reason about</a:t>
            </a:r>
          </a:p>
          <a:p>
            <a:r>
              <a:rPr lang="en-US" dirty="0"/>
              <a:t>Raised abstraction level</a:t>
            </a:r>
          </a:p>
          <a:p>
            <a:r>
              <a:rPr lang="en-US" dirty="0"/>
              <a:t>Easier to avoid</a:t>
            </a:r>
          </a:p>
          <a:p>
            <a:pPr lvl="1"/>
            <a:r>
              <a:rPr lang="en-US" dirty="0"/>
              <a:t>Race conditions</a:t>
            </a:r>
          </a:p>
          <a:p>
            <a:pPr lvl="1"/>
            <a:r>
              <a:rPr lang="en-US" dirty="0"/>
              <a:t>Deadlocks</a:t>
            </a:r>
          </a:p>
          <a:p>
            <a:pPr lvl="1"/>
            <a:r>
              <a:rPr lang="en-US" dirty="0"/>
              <a:t>Starvation</a:t>
            </a:r>
          </a:p>
          <a:p>
            <a:pPr lvl="1"/>
            <a:r>
              <a:rPr lang="en-US" dirty="0"/>
              <a:t>Live Locks</a:t>
            </a:r>
          </a:p>
        </p:txBody>
      </p:sp>
    </p:spTree>
    <p:extLst>
      <p:ext uri="{BB962C8B-B14F-4D97-AF65-F5344CB8AC3E}">
        <p14:creationId xmlns:p14="http://schemas.microsoft.com/office/powerpoint/2010/main" val="2149850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libs for the JVM</a:t>
            </a:r>
          </a:p>
        </p:txBody>
      </p:sp>
      <p:sp>
        <p:nvSpPr>
          <p:cNvPr id="3" name="Content Placeholder 2"/>
          <p:cNvSpPr>
            <a:spLocks noGrp="1"/>
          </p:cNvSpPr>
          <p:nvPr>
            <p:ph sz="half" idx="1"/>
          </p:nvPr>
        </p:nvSpPr>
        <p:spPr/>
        <p:txBody>
          <a:bodyPr>
            <a:normAutofit/>
          </a:bodyPr>
          <a:lstStyle/>
          <a:p>
            <a:r>
              <a:rPr lang="en-US" dirty="0" err="1"/>
              <a:t>Akka</a:t>
            </a:r>
            <a:r>
              <a:rPr lang="en-US" dirty="0"/>
              <a:t> (Java / Scala)</a:t>
            </a:r>
          </a:p>
          <a:p>
            <a:r>
              <a:rPr lang="en-US" dirty="0" err="1"/>
              <a:t>Scalaz</a:t>
            </a:r>
            <a:r>
              <a:rPr lang="en-US" dirty="0"/>
              <a:t> actors (Scala)</a:t>
            </a:r>
          </a:p>
          <a:p>
            <a:r>
              <a:rPr lang="en-US" dirty="0"/>
              <a:t>Lift Actors (Scala)</a:t>
            </a:r>
          </a:p>
          <a:p>
            <a:r>
              <a:rPr lang="en-US" dirty="0"/>
              <a:t>Scalar Actors (Scala) </a:t>
            </a:r>
          </a:p>
          <a:p>
            <a:r>
              <a:rPr lang="en-US" dirty="0"/>
              <a:t>Kilim (Java)</a:t>
            </a:r>
          </a:p>
          <a:p>
            <a:r>
              <a:rPr lang="en-US" dirty="0" err="1"/>
              <a:t>Jetlang</a:t>
            </a:r>
            <a:r>
              <a:rPr lang="en-US" dirty="0"/>
              <a:t> (Java)</a:t>
            </a:r>
          </a:p>
          <a:p>
            <a:pPr lvl="1"/>
            <a:endParaRPr lang="en-US" dirty="0"/>
          </a:p>
        </p:txBody>
      </p:sp>
      <p:sp>
        <p:nvSpPr>
          <p:cNvPr id="4" name="Content Placeholder 3"/>
          <p:cNvSpPr>
            <a:spLocks noGrp="1"/>
          </p:cNvSpPr>
          <p:nvPr>
            <p:ph sz="half" idx="2"/>
          </p:nvPr>
        </p:nvSpPr>
        <p:spPr/>
        <p:txBody>
          <a:bodyPr>
            <a:normAutofit/>
          </a:bodyPr>
          <a:lstStyle/>
          <a:p>
            <a:r>
              <a:rPr lang="en-US" dirty="0"/>
              <a:t>Actor’s Guild (Java)</a:t>
            </a:r>
          </a:p>
          <a:p>
            <a:r>
              <a:rPr lang="en-US" dirty="0" err="1"/>
              <a:t>Actorom</a:t>
            </a:r>
            <a:r>
              <a:rPr lang="en-US" dirty="0"/>
              <a:t> (Java)</a:t>
            </a:r>
          </a:p>
          <a:p>
            <a:r>
              <a:rPr lang="en-US" dirty="0"/>
              <a:t>Functional Java (Java)</a:t>
            </a:r>
          </a:p>
          <a:p>
            <a:r>
              <a:rPr lang="en-US" dirty="0" err="1"/>
              <a:t>GPars</a:t>
            </a:r>
            <a:r>
              <a:rPr lang="en-US" dirty="0"/>
              <a:t> (Groovy)</a:t>
            </a:r>
          </a:p>
        </p:txBody>
      </p:sp>
    </p:spTree>
    <p:extLst>
      <p:ext uri="{BB962C8B-B14F-4D97-AF65-F5344CB8AC3E}">
        <p14:creationId xmlns:p14="http://schemas.microsoft.com/office/powerpoint/2010/main" val="21642098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flow Concurrency </a:t>
            </a:r>
          </a:p>
        </p:txBody>
      </p:sp>
    </p:spTree>
    <p:extLst>
      <p:ext uri="{BB962C8B-B14F-4D97-AF65-F5344CB8AC3E}">
        <p14:creationId xmlns:p14="http://schemas.microsoft.com/office/powerpoint/2010/main" val="3023250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Concurrency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Declarative</a:t>
            </a:r>
          </a:p>
          <a:p>
            <a:r>
              <a:rPr lang="en-US" dirty="0"/>
              <a:t>No observable, non-determinism</a:t>
            </a:r>
          </a:p>
          <a:p>
            <a:r>
              <a:rPr lang="en-US" dirty="0"/>
              <a:t>Data driven – threads block until data is available.</a:t>
            </a:r>
          </a:p>
          <a:p>
            <a:r>
              <a:rPr lang="en-US" dirty="0"/>
              <a:t>On demand – lazy.</a:t>
            </a:r>
          </a:p>
          <a:p>
            <a:r>
              <a:rPr lang="en-US" dirty="0"/>
              <a:t>No difference between:</a:t>
            </a:r>
          </a:p>
          <a:p>
            <a:pPr lvl="1"/>
            <a:r>
              <a:rPr lang="en-US" dirty="0"/>
              <a:t>Concurrent &amp; Sequential code</a:t>
            </a:r>
          </a:p>
          <a:p>
            <a:r>
              <a:rPr lang="en-US" dirty="0"/>
              <a:t>Limitations: Can’t have side-effects.</a:t>
            </a:r>
          </a:p>
        </p:txBody>
      </p:sp>
    </p:spTree>
    <p:extLst>
      <p:ext uri="{BB962C8B-B14F-4D97-AF65-F5344CB8AC3E}">
        <p14:creationId xmlns:p14="http://schemas.microsoft.com/office/powerpoint/2010/main" val="601598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STM: Software Transactional Memory </a:t>
            </a:r>
          </a:p>
        </p:txBody>
      </p:sp>
    </p:spTree>
    <p:extLst>
      <p:ext uri="{BB962C8B-B14F-4D97-AF65-F5344CB8AC3E}">
        <p14:creationId xmlns:p14="http://schemas.microsoft.com/office/powerpoint/2010/main" val="38475572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See the memory (heap and stack) as a transactional dataset</a:t>
            </a:r>
          </a:p>
          <a:p>
            <a:r>
              <a:rPr lang="en-US" dirty="0"/>
              <a:t>Similar to a database</a:t>
            </a:r>
          </a:p>
          <a:p>
            <a:pPr lvl="1"/>
            <a:r>
              <a:rPr lang="en-US" dirty="0"/>
              <a:t>begin / commit / rollback or abort</a:t>
            </a:r>
          </a:p>
          <a:p>
            <a:r>
              <a:rPr lang="en-US" dirty="0"/>
              <a:t>Transactions are retried automatically upon collision</a:t>
            </a:r>
          </a:p>
          <a:p>
            <a:r>
              <a:rPr lang="en-US" dirty="0"/>
              <a:t>Rolls back the memory on abort</a:t>
            </a:r>
          </a:p>
        </p:txBody>
      </p:sp>
    </p:spTree>
    <p:extLst>
      <p:ext uri="{BB962C8B-B14F-4D97-AF65-F5344CB8AC3E}">
        <p14:creationId xmlns:p14="http://schemas.microsoft.com/office/powerpoint/2010/main" val="2270491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overview</a:t>
            </a:r>
          </a:p>
        </p:txBody>
      </p:sp>
      <p:sp>
        <p:nvSpPr>
          <p:cNvPr id="3" name="Content Placeholder 2"/>
          <p:cNvSpPr>
            <a:spLocks noGrp="1"/>
          </p:cNvSpPr>
          <p:nvPr>
            <p:ph idx="1"/>
          </p:nvPr>
        </p:nvSpPr>
        <p:spPr/>
        <p:txBody>
          <a:bodyPr>
            <a:normAutofit/>
          </a:bodyPr>
          <a:lstStyle/>
          <a:p>
            <a:pPr marL="0" indent="0">
              <a:buNone/>
            </a:pPr>
            <a:r>
              <a:rPr lang="en-US" sz="1800" dirty="0"/>
              <a:t>atomic {</a:t>
            </a:r>
          </a:p>
          <a:p>
            <a:pPr marL="0" indent="0">
              <a:buNone/>
            </a:pPr>
            <a:r>
              <a:rPr lang="en-US" sz="1800" dirty="0"/>
              <a:t>      …</a:t>
            </a:r>
          </a:p>
          <a:p>
            <a:pPr marL="0" indent="0">
              <a:buNone/>
            </a:pPr>
            <a:r>
              <a:rPr lang="en-US" sz="1800" dirty="0"/>
              <a:t>      atomic {</a:t>
            </a:r>
          </a:p>
          <a:p>
            <a:pPr marL="0" indent="0">
              <a:buNone/>
            </a:pPr>
            <a:r>
              <a:rPr lang="en-US" sz="1800" dirty="0"/>
              <a:t>      …</a:t>
            </a:r>
          </a:p>
          <a:p>
            <a:pPr marL="0" indent="0">
              <a:buNone/>
            </a:pPr>
            <a:r>
              <a:rPr lang="en-US" sz="1800" dirty="0"/>
              <a:t>      }</a:t>
            </a:r>
          </a:p>
          <a:p>
            <a:pPr marL="0" indent="0">
              <a:buNone/>
            </a:pPr>
            <a:r>
              <a:rPr lang="en-US" sz="1800" dirty="0"/>
              <a:t>}</a:t>
            </a:r>
          </a:p>
          <a:p>
            <a:pPr marL="0" indent="0">
              <a:buNone/>
            </a:pPr>
            <a:endParaRPr lang="en-US" sz="1600" dirty="0"/>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US" sz="2400" dirty="0"/>
              <a:t>Transactions can nest</a:t>
            </a:r>
          </a:p>
          <a:p>
            <a:pPr marL="342900" indent="-342900">
              <a:buFont typeface="Arial" panose="020B0604020202020204" pitchFamily="34" charset="0"/>
              <a:buChar char="•"/>
            </a:pPr>
            <a:r>
              <a:rPr lang="en-US" sz="2400" dirty="0"/>
              <a:t>Transactions compose</a:t>
            </a:r>
          </a:p>
          <a:p>
            <a:pPr marL="342900" indent="-342900">
              <a:buFont typeface="Arial" panose="020B0604020202020204" pitchFamily="34" charset="0"/>
              <a:buChar char="•"/>
            </a:pPr>
            <a:r>
              <a:rPr lang="en-US" sz="2400" dirty="0"/>
              <a:t>All operations in scope of a transaction: need to be idempotent.</a:t>
            </a: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582800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STM libs for the JVM</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Akka</a:t>
            </a:r>
            <a:r>
              <a:rPr lang="en-US" dirty="0"/>
              <a:t> (Java / Scala)</a:t>
            </a:r>
          </a:p>
          <a:p>
            <a:r>
              <a:rPr lang="en-US" dirty="0"/>
              <a:t>Multiverse (Java) </a:t>
            </a:r>
          </a:p>
          <a:p>
            <a:r>
              <a:rPr lang="en-US" dirty="0"/>
              <a:t>Clojure STM (Clojure)</a:t>
            </a:r>
          </a:p>
          <a:p>
            <a:r>
              <a:rPr lang="en-US" dirty="0"/>
              <a:t>CCSTM (Scala)</a:t>
            </a:r>
          </a:p>
          <a:p>
            <a:r>
              <a:rPr lang="en-US" dirty="0"/>
              <a:t>Deuce STM (Java)</a:t>
            </a:r>
          </a:p>
        </p:txBody>
      </p:sp>
    </p:spTree>
    <p:extLst>
      <p:ext uri="{BB962C8B-B14F-4D97-AF65-F5344CB8AC3E}">
        <p14:creationId xmlns:p14="http://schemas.microsoft.com/office/powerpoint/2010/main" val="327944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en-US"/>
          </a:p>
        </p:txBody>
      </p:sp>
      <p:pic>
        <p:nvPicPr>
          <p:cNvPr id="13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34"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35"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4"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1"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3"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7"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1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7"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7479983" y="562220"/>
            <a:ext cx="4054792" cy="5828764"/>
          </a:xfrm>
          <a:prstGeom prst="rect">
            <a:avLst/>
          </a:prstGeom>
        </p:spPr>
      </p:pic>
      <p:sp>
        <p:nvSpPr>
          <p:cNvPr id="2" name="Title 1"/>
          <p:cNvSpPr>
            <a:spLocks noGrp="1"/>
          </p:cNvSpPr>
          <p:nvPr>
            <p:ph type="title"/>
          </p:nvPr>
        </p:nvSpPr>
        <p:spPr>
          <a:xfrm>
            <a:off x="1876425" y="1113282"/>
            <a:ext cx="5201086" cy="2396681"/>
          </a:xfrm>
        </p:spPr>
        <p:txBody>
          <a:bodyPr vert="horz" lIns="91440" tIns="45720" rIns="91440" bIns="45720" rtlCol="0" anchor="b">
            <a:normAutofit/>
          </a:bodyPr>
          <a:lstStyle/>
          <a:p>
            <a:r>
              <a:rPr lang="en-US" sz="4800" dirty="0">
                <a:solidFill>
                  <a:srgbClr val="FFFFFF"/>
                </a:solidFill>
              </a:rPr>
              <a:t>How do we calculate availability?</a:t>
            </a:r>
          </a:p>
        </p:txBody>
      </p:sp>
    </p:spTree>
    <p:extLst>
      <p:ext uri="{BB962C8B-B14F-4D97-AF65-F5344CB8AC3E}">
        <p14:creationId xmlns:p14="http://schemas.microsoft.com/office/powerpoint/2010/main" val="3098298638"/>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behavior</a:t>
            </a:r>
          </a:p>
        </p:txBody>
      </p:sp>
    </p:spTree>
    <p:extLst>
      <p:ext uri="{BB962C8B-B14F-4D97-AF65-F5344CB8AC3E}">
        <p14:creationId xmlns:p14="http://schemas.microsoft.com/office/powerpoint/2010/main" val="1241681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Behavior</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Event driven Architecture</a:t>
            </a:r>
          </a:p>
          <a:p>
            <a:r>
              <a:rPr lang="en-US" dirty="0"/>
              <a:t>Compute Grids </a:t>
            </a:r>
          </a:p>
          <a:p>
            <a:r>
              <a:rPr lang="en-US" dirty="0"/>
              <a:t>Load-Balancing</a:t>
            </a:r>
          </a:p>
          <a:p>
            <a:r>
              <a:rPr lang="en-US" dirty="0"/>
              <a:t>Parallel Computing </a:t>
            </a:r>
          </a:p>
        </p:txBody>
      </p:sp>
    </p:spTree>
    <p:extLst>
      <p:ext uri="{BB962C8B-B14F-4D97-AF65-F5344CB8AC3E}">
        <p14:creationId xmlns:p14="http://schemas.microsoft.com/office/powerpoint/2010/main" val="2771335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“Four years from now, ‘mere mortals’ will begin to adopt an event-driven architecture (EDA) for the sort of complex event processing that has been attempted only by software gurus [in past].”</a:t>
            </a:r>
          </a:p>
          <a:p>
            <a:pPr marL="0" indent="0">
              <a:buNone/>
            </a:pPr>
            <a:r>
              <a:rPr lang="en-US" dirty="0"/>
              <a:t>		-- Roy Schulte (Gartner), 2003</a:t>
            </a:r>
          </a:p>
        </p:txBody>
      </p:sp>
    </p:spTree>
    <p:extLst>
      <p:ext uri="{BB962C8B-B14F-4D97-AF65-F5344CB8AC3E}">
        <p14:creationId xmlns:p14="http://schemas.microsoft.com/office/powerpoint/2010/main" val="2089605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architecture</a:t>
            </a:r>
          </a:p>
        </p:txBody>
      </p:sp>
      <p:sp>
        <p:nvSpPr>
          <p:cNvPr id="3" name="Content Placeholder 2"/>
          <p:cNvSpPr>
            <a:spLocks noGrp="1"/>
          </p:cNvSpPr>
          <p:nvPr>
            <p:ph sz="half" idx="1"/>
          </p:nvPr>
        </p:nvSpPr>
        <p:spPr/>
        <p:txBody>
          <a:bodyPr>
            <a:normAutofit/>
          </a:bodyPr>
          <a:lstStyle/>
          <a:p>
            <a:r>
              <a:rPr lang="en-US" dirty="0"/>
              <a:t>Domain Events </a:t>
            </a:r>
          </a:p>
          <a:p>
            <a:r>
              <a:rPr lang="en-US" dirty="0"/>
              <a:t>Event Sourcing </a:t>
            </a:r>
          </a:p>
          <a:p>
            <a:r>
              <a:rPr lang="en-US" dirty="0"/>
              <a:t>Command and Query Responsibility Segregation (CQRS) pattern</a:t>
            </a:r>
          </a:p>
          <a:p>
            <a:r>
              <a:rPr lang="en-US" dirty="0"/>
              <a:t>Event Stream Processing</a:t>
            </a:r>
          </a:p>
        </p:txBody>
      </p:sp>
      <p:sp>
        <p:nvSpPr>
          <p:cNvPr id="4" name="Content Placeholder 3"/>
          <p:cNvSpPr>
            <a:spLocks noGrp="1"/>
          </p:cNvSpPr>
          <p:nvPr>
            <p:ph sz="half" idx="2"/>
          </p:nvPr>
        </p:nvSpPr>
        <p:spPr/>
        <p:txBody>
          <a:bodyPr>
            <a:normAutofit/>
          </a:bodyPr>
          <a:lstStyle/>
          <a:p>
            <a:r>
              <a:rPr lang="en-US" dirty="0"/>
              <a:t>Messaging</a:t>
            </a:r>
          </a:p>
          <a:p>
            <a:r>
              <a:rPr lang="en-US" dirty="0"/>
              <a:t>Enterprise Service Bus</a:t>
            </a:r>
          </a:p>
          <a:p>
            <a:r>
              <a:rPr lang="en-US" dirty="0"/>
              <a:t>Actors</a:t>
            </a:r>
          </a:p>
          <a:p>
            <a:r>
              <a:rPr lang="en-US" dirty="0"/>
              <a:t>Enterprise Integration Architecture (EIA)</a:t>
            </a:r>
          </a:p>
        </p:txBody>
      </p:sp>
    </p:spTree>
    <p:extLst>
      <p:ext uri="{BB962C8B-B14F-4D97-AF65-F5344CB8AC3E}">
        <p14:creationId xmlns:p14="http://schemas.microsoft.com/office/powerpoint/2010/main" val="34743004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“It is really become clear to me in the last couple of years that we need a new building block and that is the Domain Events”</a:t>
            </a:r>
          </a:p>
          <a:p>
            <a:pPr marL="0" indent="0">
              <a:buNone/>
            </a:pPr>
            <a:r>
              <a:rPr lang="en-US" dirty="0"/>
              <a:t>“Domain Events represent the state of entities at a given time when an important event occurred and decouple subsystems with event streams. Domain Events give us clearer, more expressive models in those cases.”</a:t>
            </a:r>
          </a:p>
          <a:p>
            <a:pPr marL="0" indent="0">
              <a:buNone/>
            </a:pPr>
            <a:r>
              <a:rPr lang="en-US" dirty="0"/>
              <a:t>		-- Eric Evans, 2009</a:t>
            </a:r>
          </a:p>
          <a:p>
            <a:pPr marL="0" indent="0">
              <a:buNone/>
            </a:pPr>
            <a:endParaRPr lang="en-US" dirty="0"/>
          </a:p>
        </p:txBody>
      </p:sp>
    </p:spTree>
    <p:extLst>
      <p:ext uri="{BB962C8B-B14F-4D97-AF65-F5344CB8AC3E}">
        <p14:creationId xmlns:p14="http://schemas.microsoft.com/office/powerpoint/2010/main" val="3644522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Events</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“State transitions are an important part of our problem space and should be modeled within our domain.”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32439946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Every state change is materialized in an Event</a:t>
            </a:r>
          </a:p>
          <a:p>
            <a:r>
              <a:rPr lang="en-US" dirty="0"/>
              <a:t>All Events are sent to an </a:t>
            </a:r>
            <a:r>
              <a:rPr lang="en-US" dirty="0" err="1"/>
              <a:t>EventProcessor</a:t>
            </a:r>
            <a:endParaRPr lang="en-US" dirty="0"/>
          </a:p>
          <a:p>
            <a:r>
              <a:rPr lang="en-US" dirty="0" err="1"/>
              <a:t>EventProcessor</a:t>
            </a:r>
            <a:r>
              <a:rPr lang="en-US" dirty="0"/>
              <a:t> stores all events in an Event Log</a:t>
            </a:r>
          </a:p>
          <a:p>
            <a:r>
              <a:rPr lang="en-US" dirty="0"/>
              <a:t> System can be reset and Event Log replayed</a:t>
            </a:r>
          </a:p>
          <a:p>
            <a:r>
              <a:rPr lang="en-US" dirty="0"/>
              <a:t>No need for ORM, just persist the Events</a:t>
            </a:r>
          </a:p>
          <a:p>
            <a:r>
              <a:rPr lang="en-US" dirty="0"/>
              <a:t>Many different </a:t>
            </a:r>
            <a:r>
              <a:rPr lang="en-US" dirty="0" err="1"/>
              <a:t>EventListeners</a:t>
            </a:r>
            <a:r>
              <a:rPr lang="en-US" dirty="0"/>
              <a:t> can be added to </a:t>
            </a:r>
            <a:r>
              <a:rPr lang="en-US" dirty="0" err="1"/>
              <a:t>EventProcessor</a:t>
            </a:r>
            <a:r>
              <a:rPr lang="en-US" dirty="0"/>
              <a:t> (or listen directly on the Event log) </a:t>
            </a:r>
          </a:p>
        </p:txBody>
      </p:sp>
    </p:spTree>
    <p:extLst>
      <p:ext uri="{BB962C8B-B14F-4D97-AF65-F5344CB8AC3E}">
        <p14:creationId xmlns:p14="http://schemas.microsoft.com/office/powerpoint/2010/main" val="26830313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6" name="Picture 5"/>
          <p:cNvPicPr/>
          <p:nvPr/>
        </p:nvPicPr>
        <p:blipFill rotWithShape="1">
          <a:blip r:embed="rId5">
            <a:extLst>
              <a:ext uri="{28A0092B-C50C-407E-A947-70E740481C1C}">
                <a14:useLocalDpi xmlns:a14="http://schemas.microsoft.com/office/drawing/2010/main" val="0"/>
              </a:ext>
            </a:extLst>
          </a:blip>
          <a:srcRect/>
          <a:stretch/>
        </p:blipFill>
        <p:spPr bwMode="auto">
          <a:xfrm>
            <a:off x="2271713" y="151700"/>
            <a:ext cx="9020172" cy="53283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90763" y="5196682"/>
            <a:ext cx="8791575" cy="1301673"/>
          </a:xfrm>
        </p:spPr>
        <p:txBody>
          <a:bodyPr vert="horz" lIns="91440" tIns="45720" rIns="91440" bIns="45720" rtlCol="0" anchor="b">
            <a:normAutofit/>
          </a:bodyPr>
          <a:lstStyle/>
          <a:p>
            <a:r>
              <a:rPr lang="en-US" sz="4800" dirty="0"/>
              <a:t>Event Sourcing</a:t>
            </a:r>
          </a:p>
        </p:txBody>
      </p:sp>
    </p:spTree>
    <p:extLst>
      <p:ext uri="{BB962C8B-B14F-4D97-AF65-F5344CB8AC3E}">
        <p14:creationId xmlns:p14="http://schemas.microsoft.com/office/powerpoint/2010/main" val="20751434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and Query Responsibility Segregation (CQRS) pattern</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“A single model cannot be appropriate for reporting, searching and transactional behavior.”	</a:t>
            </a:r>
          </a:p>
          <a:p>
            <a:pPr marL="0" indent="0">
              <a:buNone/>
            </a:pPr>
            <a:r>
              <a:rPr lang="en-US" dirty="0"/>
              <a:t>                     -- Greg Young, 2008</a:t>
            </a:r>
          </a:p>
          <a:p>
            <a:pPr marL="0" indent="0">
              <a:buNone/>
            </a:pPr>
            <a:endParaRPr lang="en-US" dirty="0"/>
          </a:p>
        </p:txBody>
      </p:sp>
    </p:spTree>
    <p:extLst>
      <p:ext uri="{BB962C8B-B14F-4D97-AF65-F5344CB8AC3E}">
        <p14:creationId xmlns:p14="http://schemas.microsoft.com/office/powerpoint/2010/main" val="5973701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618518"/>
            <a:ext cx="9905998" cy="1478570"/>
          </a:xfrm>
        </p:spPr>
        <p:txBody>
          <a:bodyPr vert="horz" lIns="91440" tIns="45720" rIns="91440" bIns="45720" rtlCol="0" anchor="b">
            <a:normAutofit/>
          </a:bodyPr>
          <a:lstStyle/>
          <a:p>
            <a:pPr algn="ctr"/>
            <a:r>
              <a:rPr lang="en-US" sz="4800" dirty="0"/>
              <a:t>CQRS</a:t>
            </a:r>
          </a:p>
        </p:txBody>
      </p:sp>
      <p:pic>
        <p:nvPicPr>
          <p:cNvPr id="136" name="Picture 135"/>
          <p:cNvPicPr/>
          <p:nvPr/>
        </p:nvPicPr>
        <p:blipFill>
          <a:blip r:embed="rId3"/>
          <a:stretch>
            <a:fillRect/>
          </a:stretch>
        </p:blipFill>
        <p:spPr>
          <a:xfrm>
            <a:off x="1141413" y="2465037"/>
            <a:ext cx="5098613" cy="2974975"/>
          </a:xfrm>
          <a:prstGeom prst="rect">
            <a:avLst/>
          </a:prstGeom>
        </p:spPr>
      </p:pic>
      <p:pic>
        <p:nvPicPr>
          <p:cNvPr id="137" name="Picture 136"/>
          <p:cNvPicPr/>
          <p:nvPr/>
        </p:nvPicPr>
        <p:blipFill>
          <a:blip r:embed="rId4"/>
          <a:stretch>
            <a:fillRect/>
          </a:stretch>
        </p:blipFill>
        <p:spPr>
          <a:xfrm>
            <a:off x="6491235" y="2465038"/>
            <a:ext cx="5023905" cy="2974975"/>
          </a:xfrm>
          <a:prstGeom prst="rect">
            <a:avLst/>
          </a:prstGeom>
        </p:spPr>
      </p:pic>
    </p:spTree>
    <p:extLst>
      <p:ext uri="{BB962C8B-B14F-4D97-AF65-F5344CB8AC3E}">
        <p14:creationId xmlns:p14="http://schemas.microsoft.com/office/powerpoint/2010/main" val="132400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en-US"/>
          </a:p>
        </p:txBody>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96" name="Rectangle 19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9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0" name="Group 19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useBgFill="1">
        <p:nvSpPr>
          <p:cNvPr id="256"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6015036" y="527051"/>
            <a:ext cx="5367339" cy="6060379"/>
          </a:xfrm>
          <a:prstGeom prst="rect">
            <a:avLst/>
          </a:prstGeom>
        </p:spPr>
      </p:pic>
      <p:sp>
        <p:nvSpPr>
          <p:cNvPr id="5" name="Title 4"/>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solidFill>
                  <a:srgbClr val="FFFFFF"/>
                </a:solidFill>
              </a:rPr>
              <a:t>Fail-over and </a:t>
            </a:r>
            <a:br>
              <a:rPr lang="en-US" sz="4800" dirty="0">
                <a:solidFill>
                  <a:srgbClr val="FFFFFF"/>
                </a:solidFill>
              </a:rPr>
            </a:br>
            <a:r>
              <a:rPr lang="en-US" sz="4800" dirty="0">
                <a:solidFill>
                  <a:srgbClr val="FFFFFF"/>
                </a:solidFill>
              </a:rPr>
              <a:t>Fail-back</a:t>
            </a:r>
          </a:p>
        </p:txBody>
      </p:sp>
    </p:spTree>
    <p:extLst>
      <p:ext uri="{BB962C8B-B14F-4D97-AF65-F5344CB8AC3E}">
        <p14:creationId xmlns:p14="http://schemas.microsoft.com/office/powerpoint/2010/main" val="451581393"/>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in a nutshell</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All State changes are represented by Domain Events</a:t>
            </a:r>
          </a:p>
          <a:p>
            <a:r>
              <a:rPr lang="en-US" dirty="0"/>
              <a:t>Aggregate roots receive </a:t>
            </a:r>
            <a:r>
              <a:rPr lang="en-US" dirty="0">
                <a:solidFill>
                  <a:srgbClr val="FF0000"/>
                </a:solidFill>
              </a:rPr>
              <a:t>commands</a:t>
            </a:r>
            <a:r>
              <a:rPr lang="en-US" dirty="0"/>
              <a:t> and publish </a:t>
            </a:r>
            <a:r>
              <a:rPr lang="en-US" dirty="0">
                <a:solidFill>
                  <a:srgbClr val="FF0000"/>
                </a:solidFill>
              </a:rPr>
              <a:t>events </a:t>
            </a:r>
          </a:p>
          <a:p>
            <a:r>
              <a:rPr lang="en-US" dirty="0"/>
              <a:t>Reporting (query database) is </a:t>
            </a:r>
            <a:r>
              <a:rPr lang="en-US" dirty="0">
                <a:solidFill>
                  <a:srgbClr val="FF0000"/>
                </a:solidFill>
              </a:rPr>
              <a:t>updated</a:t>
            </a:r>
            <a:r>
              <a:rPr lang="en-US" dirty="0"/>
              <a:t> as a result of the published </a:t>
            </a:r>
            <a:r>
              <a:rPr lang="en-US" dirty="0">
                <a:solidFill>
                  <a:srgbClr val="FF0000"/>
                </a:solidFill>
              </a:rPr>
              <a:t>events</a:t>
            </a:r>
            <a:r>
              <a:rPr lang="en-US" dirty="0"/>
              <a:t>.</a:t>
            </a:r>
          </a:p>
          <a:p>
            <a:r>
              <a:rPr lang="en-US" dirty="0"/>
              <a:t>All Queries from Presentation go directly to Reporting and the Domain is not involved. </a:t>
            </a:r>
          </a:p>
        </p:txBody>
      </p:sp>
    </p:spTree>
    <p:extLst>
      <p:ext uri="{BB962C8B-B14F-4D97-AF65-F5344CB8AC3E}">
        <p14:creationId xmlns:p14="http://schemas.microsoft.com/office/powerpoint/2010/main" val="306267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 name="Picture 1"/>
          <p:cNvPicPr>
            <a:picLocks noChangeAspect="1"/>
          </p:cNvPicPr>
          <p:nvPr/>
        </p:nvPicPr>
        <p:blipFill>
          <a:blip r:embed="rId5"/>
          <a:stretch>
            <a:fillRect/>
          </a:stretch>
        </p:blipFill>
        <p:spPr>
          <a:xfrm>
            <a:off x="2566652" y="334627"/>
            <a:ext cx="7169019" cy="54771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62188" y="5268166"/>
            <a:ext cx="8791575" cy="1301673"/>
          </a:xfrm>
        </p:spPr>
        <p:txBody>
          <a:bodyPr vert="horz" lIns="91440" tIns="45720" rIns="91440" bIns="45720" rtlCol="0" anchor="b">
            <a:normAutofit/>
          </a:bodyPr>
          <a:lstStyle/>
          <a:p>
            <a:r>
              <a:rPr lang="en-US" sz="4800" dirty="0"/>
              <a:t>CQRS</a:t>
            </a:r>
          </a:p>
        </p:txBody>
      </p:sp>
    </p:spTree>
    <p:extLst>
      <p:ext uri="{BB962C8B-B14F-4D97-AF65-F5344CB8AC3E}">
        <p14:creationId xmlns:p14="http://schemas.microsoft.com/office/powerpoint/2010/main" val="17468452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pattern</a:t>
            </a:r>
          </a:p>
        </p:txBody>
      </p:sp>
      <p:pic>
        <p:nvPicPr>
          <p:cNvPr id="7170" name="Picture 2" descr="A CQRS architecture with separate read and write s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33852"/>
            <a:ext cx="9262070" cy="326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211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0014" y="2094893"/>
            <a:ext cx="2782886" cy="1478570"/>
          </a:xfrm>
        </p:spPr>
        <p:txBody>
          <a:bodyPr/>
          <a:lstStyle/>
          <a:p>
            <a:r>
              <a:rPr lang="en-US" dirty="0"/>
              <a:t>PIPEs and filters</a:t>
            </a:r>
          </a:p>
        </p:txBody>
      </p:sp>
      <p:pic>
        <p:nvPicPr>
          <p:cNvPr id="9218" name="Picture 2" descr="Figure 1 - A solution implemented using monolithic 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509588"/>
            <a:ext cx="7581900"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92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1"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3" name="Picture 2"/>
          <p:cNvPicPr>
            <a:picLocks noChangeAspect="1"/>
          </p:cNvPicPr>
          <p:nvPr/>
        </p:nvPicPr>
        <p:blipFill>
          <a:blip r:embed="rId5"/>
          <a:stretch>
            <a:fillRect/>
          </a:stretch>
        </p:blipFill>
        <p:spPr>
          <a:xfrm>
            <a:off x="2571751" y="392386"/>
            <a:ext cx="7306790" cy="42701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283619" y="4961731"/>
            <a:ext cx="8791575" cy="1301673"/>
          </a:xfrm>
        </p:spPr>
        <p:txBody>
          <a:bodyPr vert="horz" lIns="91440" tIns="45720" rIns="91440" bIns="45720" rtlCol="0" anchor="b">
            <a:normAutofit/>
          </a:bodyPr>
          <a:lstStyle/>
          <a:p>
            <a:r>
              <a:rPr lang="en-US" sz="4800" dirty="0"/>
              <a:t>Event Stream Processing</a:t>
            </a:r>
            <a:br>
              <a:rPr lang="en-US" sz="4800" dirty="0"/>
            </a:br>
            <a:r>
              <a:rPr lang="en-US" sz="1800" dirty="0">
                <a:solidFill>
                  <a:srgbClr val="FFFF00"/>
                </a:solidFill>
              </a:rPr>
              <a:t>select  *</a:t>
            </a:r>
            <a:br>
              <a:rPr lang="en-US" sz="1800" dirty="0">
                <a:solidFill>
                  <a:srgbClr val="FFFF00"/>
                </a:solidFill>
              </a:rPr>
            </a:br>
            <a:r>
              <a:rPr lang="en-US" sz="1800" dirty="0">
                <a:solidFill>
                  <a:srgbClr val="FFFF00"/>
                </a:solidFill>
              </a:rPr>
              <a:t>from Withdrawal(amount&gt;=200).</a:t>
            </a:r>
            <a:r>
              <a:rPr lang="en-US" sz="1800" dirty="0" err="1">
                <a:solidFill>
                  <a:srgbClr val="FFFF00"/>
                </a:solidFill>
              </a:rPr>
              <a:t>win:length</a:t>
            </a:r>
            <a:r>
              <a:rPr lang="en-US" sz="1800" dirty="0">
                <a:solidFill>
                  <a:srgbClr val="FFFF00"/>
                </a:solidFill>
              </a:rPr>
              <a:t>(5)</a:t>
            </a:r>
          </a:p>
        </p:txBody>
      </p:sp>
    </p:spTree>
    <p:extLst>
      <p:ext uri="{BB962C8B-B14F-4D97-AF65-F5344CB8AC3E}">
        <p14:creationId xmlns:p14="http://schemas.microsoft.com/office/powerpoint/2010/main" val="40931704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benefits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Fully encapsulated domain that only exposes behavior</a:t>
            </a:r>
          </a:p>
          <a:p>
            <a:r>
              <a:rPr lang="en-US" dirty="0"/>
              <a:t>Queries do not use the domain model</a:t>
            </a:r>
          </a:p>
          <a:p>
            <a:r>
              <a:rPr lang="en-US" dirty="0"/>
              <a:t>No object-relational impedance mismatch</a:t>
            </a:r>
          </a:p>
          <a:p>
            <a:r>
              <a:rPr lang="en-US" dirty="0"/>
              <a:t>Bullet-proof auditing and historical tracing</a:t>
            </a:r>
          </a:p>
          <a:p>
            <a:r>
              <a:rPr lang="en-US" dirty="0"/>
              <a:t>Easy integration with external systems</a:t>
            </a:r>
          </a:p>
          <a:p>
            <a:r>
              <a:rPr lang="en-US" dirty="0"/>
              <a:t>Performance and Scalability</a:t>
            </a:r>
          </a:p>
        </p:txBody>
      </p:sp>
    </p:spTree>
    <p:extLst>
      <p:ext uri="{BB962C8B-B14F-4D97-AF65-F5344CB8AC3E}">
        <p14:creationId xmlns:p14="http://schemas.microsoft.com/office/powerpoint/2010/main" val="366699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Stream Processing </a:t>
            </a:r>
            <a:br>
              <a:rPr lang="en-US" dirty="0"/>
            </a:br>
            <a:r>
              <a:rPr lang="en-US" sz="2400" dirty="0"/>
              <a:t>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Esper</a:t>
            </a:r>
            <a:r>
              <a:rPr lang="en-US" dirty="0"/>
              <a:t> (open source)</a:t>
            </a:r>
          </a:p>
          <a:p>
            <a:r>
              <a:rPr lang="en-US" dirty="0" err="1"/>
              <a:t>StreamBase</a:t>
            </a:r>
            <a:r>
              <a:rPr lang="en-US" dirty="0"/>
              <a:t> </a:t>
            </a:r>
          </a:p>
          <a:p>
            <a:r>
              <a:rPr lang="en-US" dirty="0" err="1"/>
              <a:t>RuleCast</a:t>
            </a:r>
            <a:endParaRPr lang="en-US" dirty="0"/>
          </a:p>
          <a:p>
            <a:r>
              <a:rPr lang="en-US" dirty="0"/>
              <a:t>Kafka</a:t>
            </a:r>
          </a:p>
        </p:txBody>
      </p:sp>
    </p:spTree>
    <p:extLst>
      <p:ext uri="{BB962C8B-B14F-4D97-AF65-F5344CB8AC3E}">
        <p14:creationId xmlns:p14="http://schemas.microsoft.com/office/powerpoint/2010/main" val="19648929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Publish-Subscribe</a:t>
            </a:r>
          </a:p>
          <a:p>
            <a:r>
              <a:rPr lang="en-US" dirty="0"/>
              <a:t>Point-to-Point </a:t>
            </a:r>
          </a:p>
          <a:p>
            <a:r>
              <a:rPr lang="en-US" dirty="0"/>
              <a:t>Store-forward</a:t>
            </a:r>
          </a:p>
          <a:p>
            <a:r>
              <a:rPr lang="en-US" dirty="0"/>
              <a:t>Request-Reply</a:t>
            </a:r>
          </a:p>
        </p:txBody>
      </p:sp>
    </p:spTree>
    <p:extLst>
      <p:ext uri="{BB962C8B-B14F-4D97-AF65-F5344CB8AC3E}">
        <p14:creationId xmlns:p14="http://schemas.microsoft.com/office/powerpoint/2010/main" val="36939099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6" name="Rectangle: Rounded Corners 5"/>
          <p:cNvSpPr/>
          <p:nvPr/>
        </p:nvSpPr>
        <p:spPr>
          <a:xfrm>
            <a:off x="5831393" y="2220686"/>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7" name="Rectangle: Rounded Corners 6"/>
          <p:cNvSpPr/>
          <p:nvPr/>
        </p:nvSpPr>
        <p:spPr>
          <a:xfrm>
            <a:off x="5809622" y="373966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8" name="Rectangle: Rounded Corners 7"/>
          <p:cNvSpPr/>
          <p:nvPr/>
        </p:nvSpPr>
        <p:spPr>
          <a:xfrm>
            <a:off x="5809622" y="5258638"/>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p:cNvCxnSpPr>
            <a:stCxn id="10" idx="6"/>
            <a:endCxn id="6" idx="1"/>
          </p:cNvCxnSpPr>
          <p:nvPr/>
        </p:nvCxnSpPr>
        <p:spPr>
          <a:xfrm flipV="1">
            <a:off x="4748683" y="2507064"/>
            <a:ext cx="1082710" cy="13322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p:cNvCxnSpPr>
            <a:endCxn id="7" idx="1"/>
          </p:cNvCxnSpPr>
          <p:nvPr/>
        </p:nvCxnSpPr>
        <p:spPr>
          <a:xfrm>
            <a:off x="4814835" y="3839308"/>
            <a:ext cx="994787" cy="1867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p:cNvCxnSpPr>
            <a:endCxn id="8" idx="1"/>
          </p:cNvCxnSpPr>
          <p:nvPr/>
        </p:nvCxnSpPr>
        <p:spPr>
          <a:xfrm rot="16200000" flipH="1">
            <a:off x="4459374" y="4194768"/>
            <a:ext cx="1705708" cy="9947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762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Point-to-point</a:t>
            </a:r>
          </a:p>
        </p:txBody>
      </p:sp>
      <p:sp>
        <p:nvSpPr>
          <p:cNvPr id="5" name="Rectangle: Rounded Corners 4"/>
          <p:cNvSpPr/>
          <p:nvPr/>
        </p:nvSpPr>
        <p:spPr>
          <a:xfrm>
            <a:off x="1316333"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5809622" y="3552930"/>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3753896" y="3366198"/>
            <a:ext cx="994787"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12" name="Straight Arrow Connector 11"/>
          <p:cNvCxnSpPr>
            <a:stCxn id="5" idx="3"/>
            <a:endCxn id="10" idx="2"/>
          </p:cNvCxnSpPr>
          <p:nvPr/>
        </p:nvCxnSpPr>
        <p:spPr>
          <a:xfrm>
            <a:off x="2692957"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0" idx="6"/>
            <a:endCxn id="7" idx="1"/>
          </p:cNvCxnSpPr>
          <p:nvPr/>
        </p:nvCxnSpPr>
        <p:spPr>
          <a:xfrm>
            <a:off x="4748683" y="3839308"/>
            <a:ext cx="1060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0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6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65" name="Group 26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 name="Picture 1"/>
          <p:cNvPicPr>
            <a:picLocks noChangeAspect="1"/>
          </p:cNvPicPr>
          <p:nvPr/>
        </p:nvPicPr>
        <p:blipFill>
          <a:blip r:embed="rId5"/>
          <a:stretch>
            <a:fillRect/>
          </a:stretch>
        </p:blipFill>
        <p:spPr>
          <a:xfrm>
            <a:off x="2862984" y="602028"/>
            <a:ext cx="5832619" cy="461943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itle 4"/>
          <p:cNvSpPr>
            <a:spLocks noGrp="1"/>
          </p:cNvSpPr>
          <p:nvPr>
            <p:ph type="title"/>
          </p:nvPr>
        </p:nvSpPr>
        <p:spPr>
          <a:xfrm>
            <a:off x="1826419" y="5385767"/>
            <a:ext cx="8791575" cy="780878"/>
          </a:xfrm>
        </p:spPr>
        <p:txBody>
          <a:bodyPr vert="horz" lIns="91440" tIns="45720" rIns="91440" bIns="45720" rtlCol="0" anchor="b">
            <a:normAutofit/>
          </a:bodyPr>
          <a:lstStyle/>
          <a:p>
            <a:pPr>
              <a:lnSpc>
                <a:spcPct val="80000"/>
              </a:lnSpc>
            </a:pPr>
            <a:r>
              <a:rPr lang="en-US" sz="4800" dirty="0"/>
              <a:t>Network Fail-Over</a:t>
            </a:r>
          </a:p>
        </p:txBody>
      </p:sp>
    </p:spTree>
    <p:extLst>
      <p:ext uri="{BB962C8B-B14F-4D97-AF65-F5344CB8AC3E}">
        <p14:creationId xmlns:p14="http://schemas.microsoft.com/office/powerpoint/2010/main" val="19074113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Store-forward</a:t>
            </a:r>
          </a:p>
        </p:txBody>
      </p:sp>
      <p:sp>
        <p:nvSpPr>
          <p:cNvPr id="3" name="Content Placeholder 2"/>
          <p:cNvSpPr>
            <a:spLocks noGrp="1"/>
          </p:cNvSpPr>
          <p:nvPr>
            <p:ph idx="1"/>
          </p:nvPr>
        </p:nvSpPr>
        <p:spPr/>
        <p:txBody>
          <a:bodyPr/>
          <a:lstStyle/>
          <a:p>
            <a:r>
              <a:rPr lang="en-US" dirty="0"/>
              <a:t>Durability, event log, auditing </a:t>
            </a:r>
            <a:r>
              <a:rPr lang="en-US" dirty="0" err="1"/>
              <a:t>etc</a:t>
            </a:r>
            <a:endParaRPr lang="en-US" dirty="0"/>
          </a:p>
        </p:txBody>
      </p:sp>
      <p:sp>
        <p:nvSpPr>
          <p:cNvPr id="5" name="Rectangle: Rounded Corners 4"/>
          <p:cNvSpPr/>
          <p:nvPr/>
        </p:nvSpPr>
        <p:spPr>
          <a:xfrm>
            <a:off x="1316333"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6251751"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cxnSp>
        <p:nvCxnSpPr>
          <p:cNvPr id="12" name="Straight Arrow Connector 11"/>
          <p:cNvCxnSpPr>
            <a:endCxn id="9" idx="1"/>
          </p:cNvCxnSpPr>
          <p:nvPr/>
        </p:nvCxnSpPr>
        <p:spPr>
          <a:xfrm>
            <a:off x="2672859" y="3427330"/>
            <a:ext cx="1111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9" idx="3"/>
            <a:endCxn id="7" idx="1"/>
          </p:cNvCxnSpPr>
          <p:nvPr/>
        </p:nvCxnSpPr>
        <p:spPr>
          <a:xfrm>
            <a:off x="5160666" y="3427330"/>
            <a:ext cx="1091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3784042" y="3140952"/>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Mediator</a:t>
            </a:r>
          </a:p>
        </p:txBody>
      </p:sp>
      <p:sp>
        <p:nvSpPr>
          <p:cNvPr id="15" name="Cylinder 14"/>
          <p:cNvSpPr/>
          <p:nvPr/>
        </p:nvSpPr>
        <p:spPr>
          <a:xfrm>
            <a:off x="3985009" y="4582048"/>
            <a:ext cx="974690" cy="12091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cxnSp>
        <p:nvCxnSpPr>
          <p:cNvPr id="17" name="Straight Arrow Connector 16"/>
          <p:cNvCxnSpPr>
            <a:stCxn id="9" idx="2"/>
            <a:endCxn id="15" idx="1"/>
          </p:cNvCxnSpPr>
          <p:nvPr/>
        </p:nvCxnSpPr>
        <p:spPr>
          <a:xfrm>
            <a:off x="4472354" y="3713708"/>
            <a:ext cx="0" cy="868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1536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Request-Reply</a:t>
            </a:r>
          </a:p>
        </p:txBody>
      </p:sp>
      <p:sp>
        <p:nvSpPr>
          <p:cNvPr id="6" name="Content Placeholder 5"/>
          <p:cNvSpPr>
            <a:spLocks noGrp="1"/>
          </p:cNvSpPr>
          <p:nvPr>
            <p:ph idx="1"/>
          </p:nvPr>
        </p:nvSpPr>
        <p:spPr/>
        <p:txBody>
          <a:bodyPr/>
          <a:lstStyle/>
          <a:p>
            <a:r>
              <a:rPr lang="en-US" dirty="0" err="1"/>
              <a:t>F.e</a:t>
            </a:r>
            <a:r>
              <a:rPr lang="en-US" dirty="0"/>
              <a:t>. AMQP’s ‘</a:t>
            </a:r>
            <a:r>
              <a:rPr lang="en-US" dirty="0" err="1"/>
              <a:t>replyTo</a:t>
            </a:r>
            <a:r>
              <a:rPr lang="en-US" dirty="0"/>
              <a:t>’ header  </a:t>
            </a:r>
          </a:p>
        </p:txBody>
      </p:sp>
      <p:sp>
        <p:nvSpPr>
          <p:cNvPr id="5" name="Rectangle: Rounded Corners 4"/>
          <p:cNvSpPr/>
          <p:nvPr/>
        </p:nvSpPr>
        <p:spPr>
          <a:xfrm>
            <a:off x="1931047"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7" name="Rectangle: Rounded Corners 6"/>
          <p:cNvSpPr/>
          <p:nvPr/>
        </p:nvSpPr>
        <p:spPr>
          <a:xfrm>
            <a:off x="7683381" y="3771927"/>
            <a:ext cx="1376624" cy="572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Receiver</a:t>
            </a:r>
          </a:p>
        </p:txBody>
      </p:sp>
      <p:sp>
        <p:nvSpPr>
          <p:cNvPr id="10" name="Flowchart: Connector 9"/>
          <p:cNvSpPr/>
          <p:nvPr/>
        </p:nvSpPr>
        <p:spPr>
          <a:xfrm>
            <a:off x="4940773" y="3686907"/>
            <a:ext cx="1109506" cy="94622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20" name="Connector: Curved 19"/>
          <p:cNvCxnSpPr/>
          <p:nvPr/>
        </p:nvCxnSpPr>
        <p:spPr>
          <a:xfrm>
            <a:off x="11435024" y="4312418"/>
            <a:ext cx="3014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06070" y="4917500"/>
            <a:ext cx="1055077" cy="369332"/>
          </a:xfrm>
          <a:prstGeom prst="rect">
            <a:avLst/>
          </a:prstGeom>
          <a:noFill/>
        </p:spPr>
        <p:txBody>
          <a:bodyPr wrap="square" rtlCol="0">
            <a:spAutoFit/>
          </a:bodyPr>
          <a:lstStyle/>
          <a:p>
            <a:r>
              <a:rPr lang="en-US" dirty="0"/>
              <a:t>reply</a:t>
            </a:r>
          </a:p>
        </p:txBody>
      </p:sp>
      <p:cxnSp>
        <p:nvCxnSpPr>
          <p:cNvPr id="58" name="Connector: Curved 57"/>
          <p:cNvCxnSpPr>
            <a:stCxn id="5" idx="0"/>
            <a:endCxn id="10" idx="0"/>
          </p:cNvCxnSpPr>
          <p:nvPr/>
        </p:nvCxnSpPr>
        <p:spPr>
          <a:xfrm rot="5400000" flipH="1" flipV="1">
            <a:off x="4014932" y="2291334"/>
            <a:ext cx="85020" cy="2876167"/>
          </a:xfrm>
          <a:prstGeom prst="curvedConnector3">
            <a:avLst>
              <a:gd name="adj1" fmla="val 3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p:cNvCxnSpPr>
            <a:stCxn id="10" idx="4"/>
            <a:endCxn id="5" idx="2"/>
          </p:cNvCxnSpPr>
          <p:nvPr/>
        </p:nvCxnSpPr>
        <p:spPr>
          <a:xfrm rot="5400000" flipH="1">
            <a:off x="3913221" y="3050822"/>
            <a:ext cx="288444" cy="2876167"/>
          </a:xfrm>
          <a:prstGeom prst="curvedConnector3">
            <a:avLst>
              <a:gd name="adj1" fmla="val -792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p:cNvCxnSpPr>
            <a:stCxn id="10" idx="0"/>
            <a:endCxn id="7" idx="0"/>
          </p:cNvCxnSpPr>
          <p:nvPr/>
        </p:nvCxnSpPr>
        <p:spPr>
          <a:xfrm rot="16200000" flipH="1">
            <a:off x="6891099" y="2291334"/>
            <a:ext cx="85020" cy="2876167"/>
          </a:xfrm>
          <a:prstGeom prst="curvedConnector3">
            <a:avLst>
              <a:gd name="adj1" fmla="val -2688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Curved 76"/>
          <p:cNvCxnSpPr>
            <a:stCxn id="7" idx="2"/>
            <a:endCxn id="10" idx="4"/>
          </p:cNvCxnSpPr>
          <p:nvPr/>
        </p:nvCxnSpPr>
        <p:spPr>
          <a:xfrm rot="5400000">
            <a:off x="6789388" y="3050822"/>
            <a:ext cx="288444" cy="2876167"/>
          </a:xfrm>
          <a:prstGeom prst="curvedConnector3">
            <a:avLst>
              <a:gd name="adj1" fmla="val 179253"/>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406070" y="3096067"/>
            <a:ext cx="1055077" cy="369332"/>
          </a:xfrm>
          <a:prstGeom prst="rect">
            <a:avLst/>
          </a:prstGeom>
          <a:noFill/>
        </p:spPr>
        <p:txBody>
          <a:bodyPr wrap="square" rtlCol="0">
            <a:spAutoFit/>
          </a:bodyPr>
          <a:lstStyle/>
          <a:p>
            <a:r>
              <a:rPr lang="en-US" dirty="0"/>
              <a:t>request</a:t>
            </a:r>
          </a:p>
        </p:txBody>
      </p:sp>
      <p:sp>
        <p:nvSpPr>
          <p:cNvPr id="98" name="TextBox 97"/>
          <p:cNvSpPr txBox="1"/>
          <p:nvPr/>
        </p:nvSpPr>
        <p:spPr>
          <a:xfrm>
            <a:off x="3611964" y="4917109"/>
            <a:ext cx="1055077" cy="369332"/>
          </a:xfrm>
          <a:prstGeom prst="rect">
            <a:avLst/>
          </a:prstGeom>
          <a:noFill/>
        </p:spPr>
        <p:txBody>
          <a:bodyPr wrap="square" rtlCol="0">
            <a:spAutoFit/>
          </a:bodyPr>
          <a:lstStyle/>
          <a:p>
            <a:r>
              <a:rPr lang="en-US" dirty="0"/>
              <a:t>reply</a:t>
            </a:r>
          </a:p>
        </p:txBody>
      </p:sp>
      <p:sp>
        <p:nvSpPr>
          <p:cNvPr id="99" name="TextBox 98"/>
          <p:cNvSpPr txBox="1"/>
          <p:nvPr/>
        </p:nvSpPr>
        <p:spPr>
          <a:xfrm>
            <a:off x="3529903" y="3119122"/>
            <a:ext cx="1055077" cy="369332"/>
          </a:xfrm>
          <a:prstGeom prst="rect">
            <a:avLst/>
          </a:prstGeom>
          <a:noFill/>
        </p:spPr>
        <p:txBody>
          <a:bodyPr wrap="square" rtlCol="0">
            <a:spAutoFit/>
          </a:bodyPr>
          <a:lstStyle/>
          <a:p>
            <a:r>
              <a:rPr lang="en-US" dirty="0"/>
              <a:t>request</a:t>
            </a:r>
          </a:p>
        </p:txBody>
      </p:sp>
    </p:spTree>
    <p:extLst>
      <p:ext uri="{BB962C8B-B14F-4D97-AF65-F5344CB8AC3E}">
        <p14:creationId xmlns:p14="http://schemas.microsoft.com/office/powerpoint/2010/main" val="31162104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5" name="Picture 4"/>
          <p:cNvPicPr>
            <a:picLocks noChangeAspect="1"/>
          </p:cNvPicPr>
          <p:nvPr/>
        </p:nvPicPr>
        <p:blipFill>
          <a:blip r:embed="rId5"/>
          <a:stretch>
            <a:fillRect/>
          </a:stretch>
        </p:blipFill>
        <p:spPr>
          <a:xfrm>
            <a:off x="2622595" y="278250"/>
            <a:ext cx="7171025" cy="48350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2200" y="4929264"/>
            <a:ext cx="8791575" cy="1301673"/>
          </a:xfrm>
        </p:spPr>
        <p:txBody>
          <a:bodyPr vert="horz" lIns="91440" tIns="45720" rIns="91440" bIns="45720" rtlCol="0" anchor="b">
            <a:normAutofit/>
          </a:bodyPr>
          <a:lstStyle/>
          <a:p>
            <a:r>
              <a:rPr lang="en-US" sz="4800" dirty="0"/>
              <a:t>Shared Message Queue </a:t>
            </a:r>
          </a:p>
        </p:txBody>
      </p:sp>
    </p:spTree>
    <p:extLst>
      <p:ext uri="{BB962C8B-B14F-4D97-AF65-F5344CB8AC3E}">
        <p14:creationId xmlns:p14="http://schemas.microsoft.com/office/powerpoint/2010/main" val="2853711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Sender and Subscriber</a:t>
            </a:r>
          </a:p>
        </p:txBody>
      </p:sp>
      <p:pic>
        <p:nvPicPr>
          <p:cNvPr id="3" name="Picture 2"/>
          <p:cNvPicPr>
            <a:picLocks noChangeAspect="1"/>
          </p:cNvPicPr>
          <p:nvPr/>
        </p:nvPicPr>
        <p:blipFill>
          <a:blip r:embed="rId3"/>
          <a:stretch>
            <a:fillRect/>
          </a:stretch>
        </p:blipFill>
        <p:spPr>
          <a:xfrm>
            <a:off x="1141413" y="1947862"/>
            <a:ext cx="9325826" cy="2938463"/>
          </a:xfrm>
          <a:prstGeom prst="rect">
            <a:avLst/>
          </a:prstGeom>
        </p:spPr>
      </p:pic>
    </p:spTree>
    <p:extLst>
      <p:ext uri="{BB962C8B-B14F-4D97-AF65-F5344CB8AC3E}">
        <p14:creationId xmlns:p14="http://schemas.microsoft.com/office/powerpoint/2010/main" val="1731619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0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3" name="Group 20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2" name="Picture 1"/>
          <p:cNvPicPr>
            <a:picLocks noChangeAspect="1"/>
          </p:cNvPicPr>
          <p:nvPr/>
        </p:nvPicPr>
        <p:blipFill>
          <a:blip r:embed="rId5"/>
          <a:stretch>
            <a:fillRect/>
          </a:stretch>
        </p:blipFill>
        <p:spPr>
          <a:xfrm>
            <a:off x="5883564" y="818593"/>
            <a:ext cx="6090526" cy="49456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430917" y="2708275"/>
            <a:ext cx="4605866" cy="996949"/>
          </a:xfrm>
        </p:spPr>
        <p:txBody>
          <a:bodyPr vert="horz" lIns="91440" tIns="45720" rIns="91440" bIns="45720" rtlCol="0" anchor="b">
            <a:normAutofit/>
          </a:bodyPr>
          <a:lstStyle/>
          <a:p>
            <a:r>
              <a:rPr lang="en-US" sz="4400" dirty="0"/>
              <a:t>Priority Queue </a:t>
            </a:r>
          </a:p>
        </p:txBody>
      </p:sp>
    </p:spTree>
    <p:extLst>
      <p:ext uri="{BB962C8B-B14F-4D97-AF65-F5344CB8AC3E}">
        <p14:creationId xmlns:p14="http://schemas.microsoft.com/office/powerpoint/2010/main" val="194953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62657"/>
          </a:xfrm>
        </p:spPr>
        <p:txBody>
          <a:bodyPr/>
          <a:lstStyle/>
          <a:p>
            <a:r>
              <a:rPr lang="en-US" dirty="0"/>
              <a:t>Competing Consumer</a:t>
            </a:r>
          </a:p>
        </p:txBody>
      </p:sp>
      <p:pic>
        <p:nvPicPr>
          <p:cNvPr id="5122" name="Picture 2" descr="Using a message queue to distribute work to instances of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57374"/>
            <a:ext cx="9802812" cy="382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327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Based Load Leveling Pattern</a:t>
            </a:r>
          </a:p>
        </p:txBody>
      </p:sp>
      <p:pic>
        <p:nvPicPr>
          <p:cNvPr id="6146" name="Picture 2" descr="Figure 1 - Using a queue to level the load on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352675"/>
            <a:ext cx="9905998" cy="351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387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push or pull?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Only a few subscriber, push is better (&lt; 100)</a:t>
            </a:r>
          </a:p>
          <a:p>
            <a:r>
              <a:rPr lang="en-US" dirty="0"/>
              <a:t>Many subscriber, pull </a:t>
            </a:r>
            <a:r>
              <a:rPr lang="en-US"/>
              <a:t>is better.</a:t>
            </a:r>
            <a:endParaRPr lang="en-US" dirty="0"/>
          </a:p>
        </p:txBody>
      </p:sp>
    </p:spTree>
    <p:extLst>
      <p:ext uri="{BB962C8B-B14F-4D97-AF65-F5344CB8AC3E}">
        <p14:creationId xmlns:p14="http://schemas.microsoft.com/office/powerpoint/2010/main" val="20796722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Stands</a:t>
            </a:r>
          </a:p>
          <a:p>
            <a:pPr lvl="1"/>
            <a:r>
              <a:rPr lang="en-US" dirty="0"/>
              <a:t>AMQP</a:t>
            </a:r>
          </a:p>
          <a:p>
            <a:pPr lvl="1"/>
            <a:r>
              <a:rPr lang="en-US" dirty="0"/>
              <a:t>JMS</a:t>
            </a:r>
          </a:p>
          <a:p>
            <a:r>
              <a:rPr lang="en-US" dirty="0"/>
              <a:t>Products </a:t>
            </a:r>
          </a:p>
          <a:p>
            <a:pPr lvl="1"/>
            <a:r>
              <a:rPr lang="en-US" dirty="0" err="1"/>
              <a:t>RabbitMQ</a:t>
            </a:r>
            <a:r>
              <a:rPr lang="en-US" dirty="0"/>
              <a:t> (AMQP)</a:t>
            </a:r>
          </a:p>
          <a:p>
            <a:pPr lvl="1"/>
            <a:r>
              <a:rPr lang="en-US" dirty="0" err="1"/>
              <a:t>ActiveMQ</a:t>
            </a:r>
            <a:r>
              <a:rPr lang="en-US" dirty="0"/>
              <a:t> (JMS)</a:t>
            </a:r>
          </a:p>
          <a:p>
            <a:pPr lvl="1"/>
            <a:r>
              <a:rPr lang="en-US" dirty="0" err="1"/>
              <a:t>Tibco</a:t>
            </a:r>
            <a:endParaRPr lang="en-US" dirty="0"/>
          </a:p>
          <a:p>
            <a:pPr lvl="1"/>
            <a:r>
              <a:rPr lang="en-US" dirty="0" err="1"/>
              <a:t>MQSeries</a:t>
            </a:r>
            <a:endParaRPr lang="en-US" dirty="0"/>
          </a:p>
          <a:p>
            <a:pPr lvl="1"/>
            <a:r>
              <a:rPr lang="en-US" dirty="0" err="1"/>
              <a:t>etc</a:t>
            </a:r>
            <a:endParaRPr lang="en-US" dirty="0"/>
          </a:p>
        </p:txBody>
      </p:sp>
    </p:spTree>
    <p:extLst>
      <p:ext uri="{BB962C8B-B14F-4D97-AF65-F5344CB8AC3E}">
        <p14:creationId xmlns:p14="http://schemas.microsoft.com/office/powerpoint/2010/main" val="19700024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4" name="Picture 3"/>
          <p:cNvPicPr>
            <a:picLocks noChangeAspect="1"/>
          </p:cNvPicPr>
          <p:nvPr/>
        </p:nvPicPr>
        <p:blipFill>
          <a:blip r:embed="rId5"/>
          <a:stretch>
            <a:fillRect/>
          </a:stretch>
        </p:blipFill>
        <p:spPr>
          <a:xfrm>
            <a:off x="2790824" y="299961"/>
            <a:ext cx="6810376" cy="515143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409824" y="5161710"/>
            <a:ext cx="8791575" cy="1301673"/>
          </a:xfrm>
        </p:spPr>
        <p:txBody>
          <a:bodyPr vert="horz" lIns="91440" tIns="45720" rIns="91440" bIns="45720" rtlCol="0" anchor="b">
            <a:normAutofit/>
          </a:bodyPr>
          <a:lstStyle/>
          <a:p>
            <a:r>
              <a:rPr lang="en-US" sz="4800" dirty="0"/>
              <a:t>ESB</a:t>
            </a:r>
          </a:p>
        </p:txBody>
      </p:sp>
    </p:spTree>
    <p:extLst>
      <p:ext uri="{BB962C8B-B14F-4D97-AF65-F5344CB8AC3E}">
        <p14:creationId xmlns:p14="http://schemas.microsoft.com/office/powerpoint/2010/main" val="80807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44073" y="127512"/>
            <a:ext cx="8829963" cy="6667716"/>
          </a:xfrm>
          <a:prstGeom prst="rect">
            <a:avLst/>
          </a:prstGeom>
        </p:spPr>
      </p:pic>
      <p:sp>
        <p:nvSpPr>
          <p:cNvPr id="4" name="Rectangle 3"/>
          <p:cNvSpPr/>
          <p:nvPr/>
        </p:nvSpPr>
        <p:spPr>
          <a:xfrm>
            <a:off x="3004371" y="501303"/>
            <a:ext cx="6109365" cy="1384995"/>
          </a:xfrm>
          <a:prstGeom prst="rect">
            <a:avLst/>
          </a:prstGeom>
        </p:spPr>
        <p:txBody>
          <a:bodyPr wrap="none">
            <a:spAutoFit/>
          </a:bodyPr>
          <a:lstStyle/>
          <a:p>
            <a:r>
              <a:rPr lang="en-US" sz="8400" dirty="0">
                <a:solidFill>
                  <a:schemeClr val="bg1"/>
                </a:solidFill>
                <a:latin typeface="GillSans"/>
              </a:rPr>
              <a:t>Replication</a:t>
            </a:r>
            <a:endParaRPr lang="en-US" dirty="0">
              <a:solidFill>
                <a:schemeClr val="bg1"/>
              </a:solidFill>
            </a:endParaRPr>
          </a:p>
        </p:txBody>
      </p:sp>
    </p:spTree>
    <p:extLst>
      <p:ext uri="{BB962C8B-B14F-4D97-AF65-F5344CB8AC3E}">
        <p14:creationId xmlns:p14="http://schemas.microsoft.com/office/powerpoint/2010/main" val="3790592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ESB Products </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err="1"/>
              <a:t>ServiceMix</a:t>
            </a:r>
            <a:r>
              <a:rPr lang="en-US" dirty="0"/>
              <a:t> (open source)</a:t>
            </a:r>
          </a:p>
          <a:p>
            <a:r>
              <a:rPr lang="en-US" dirty="0"/>
              <a:t>Mule (open source)</a:t>
            </a:r>
          </a:p>
          <a:p>
            <a:r>
              <a:rPr lang="en-US" dirty="0"/>
              <a:t>Open ESB (open source)</a:t>
            </a:r>
          </a:p>
          <a:p>
            <a:r>
              <a:rPr lang="en-US" dirty="0"/>
              <a:t>Sonic ESB</a:t>
            </a:r>
          </a:p>
          <a:p>
            <a:r>
              <a:rPr lang="en-US" dirty="0"/>
              <a:t>WebSphere ESB </a:t>
            </a:r>
          </a:p>
          <a:p>
            <a:r>
              <a:rPr lang="en-US" dirty="0"/>
              <a:t>Oracle ESB</a:t>
            </a:r>
          </a:p>
          <a:p>
            <a:r>
              <a:rPr lang="en-US" dirty="0" err="1"/>
              <a:t>Tibco</a:t>
            </a:r>
            <a:endParaRPr lang="en-US" dirty="0"/>
          </a:p>
          <a:p>
            <a:r>
              <a:rPr lang="en-US" dirty="0"/>
              <a:t>BizTalk Server</a:t>
            </a:r>
          </a:p>
        </p:txBody>
      </p:sp>
    </p:spTree>
    <p:extLst>
      <p:ext uri="{BB962C8B-B14F-4D97-AF65-F5344CB8AC3E}">
        <p14:creationId xmlns:p14="http://schemas.microsoft.com/office/powerpoint/2010/main" val="20985090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Fire-forget</a:t>
            </a:r>
          </a:p>
          <a:p>
            <a:pPr lvl="1"/>
            <a:r>
              <a:rPr lang="en-US" dirty="0" err="1"/>
              <a:t>Async</a:t>
            </a:r>
            <a:r>
              <a:rPr lang="en-US" dirty="0"/>
              <a:t> send</a:t>
            </a:r>
          </a:p>
          <a:p>
            <a:r>
              <a:rPr lang="en-US" dirty="0"/>
              <a:t>Fire and Receive Eventually</a:t>
            </a:r>
          </a:p>
          <a:p>
            <a:pPr lvl="1"/>
            <a:r>
              <a:rPr lang="en-US" dirty="0" err="1"/>
              <a:t>Async</a:t>
            </a:r>
            <a:r>
              <a:rPr lang="en-US" dirty="0"/>
              <a:t> send + wait on future for reply</a:t>
            </a:r>
          </a:p>
        </p:txBody>
      </p:sp>
    </p:spTree>
    <p:extLst>
      <p:ext uri="{BB962C8B-B14F-4D97-AF65-F5344CB8AC3E}">
        <p14:creationId xmlns:p14="http://schemas.microsoft.com/office/powerpoint/2010/main" val="39332593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4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3" name="Group 14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5" name="Picture 4"/>
          <p:cNvPicPr>
            <a:picLocks noChangeAspect="1"/>
          </p:cNvPicPr>
          <p:nvPr/>
        </p:nvPicPr>
        <p:blipFill>
          <a:blip r:embed="rId5"/>
          <a:stretch>
            <a:fillRect/>
          </a:stretch>
        </p:blipFill>
        <p:spPr>
          <a:xfrm>
            <a:off x="2413701" y="814107"/>
            <a:ext cx="4067546" cy="533865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200147" y="1554163"/>
            <a:ext cx="4178219" cy="2387600"/>
          </a:xfrm>
        </p:spPr>
        <p:txBody>
          <a:bodyPr vert="horz" lIns="91440" tIns="45720" rIns="91440" bIns="45720" rtlCol="0" anchor="b">
            <a:normAutofit/>
          </a:bodyPr>
          <a:lstStyle/>
          <a:p>
            <a:r>
              <a:rPr lang="en-US" sz="4400" dirty="0"/>
              <a:t>Enterprise Integration Patterns</a:t>
            </a:r>
          </a:p>
        </p:txBody>
      </p:sp>
    </p:spTree>
    <p:extLst>
      <p:ext uri="{BB962C8B-B14F-4D97-AF65-F5344CB8AC3E}">
        <p14:creationId xmlns:p14="http://schemas.microsoft.com/office/powerpoint/2010/main" val="19655155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Integration Patterns </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Apache Camel</a:t>
            </a:r>
          </a:p>
          <a:p>
            <a:pPr lvl="1"/>
            <a:r>
              <a:rPr lang="en-US" dirty="0"/>
              <a:t>More than 80 endpoints</a:t>
            </a:r>
          </a:p>
          <a:p>
            <a:pPr lvl="1"/>
            <a:r>
              <a:rPr lang="en-US" dirty="0"/>
              <a:t>XML (Spring) DSL</a:t>
            </a:r>
          </a:p>
          <a:p>
            <a:pPr lvl="1"/>
            <a:r>
              <a:rPr lang="en-US" dirty="0"/>
              <a:t>Scala DSL</a:t>
            </a:r>
          </a:p>
        </p:txBody>
      </p:sp>
    </p:spTree>
    <p:extLst>
      <p:ext uri="{BB962C8B-B14F-4D97-AF65-F5344CB8AC3E}">
        <p14:creationId xmlns:p14="http://schemas.microsoft.com/office/powerpoint/2010/main" val="2556759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 Grids</a:t>
            </a:r>
          </a:p>
        </p:txBody>
      </p:sp>
    </p:spTree>
    <p:extLst>
      <p:ext uri="{BB962C8B-B14F-4D97-AF65-F5344CB8AC3E}">
        <p14:creationId xmlns:p14="http://schemas.microsoft.com/office/powerpoint/2010/main" val="37154191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Load Balancer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there is a dispatcher that determines which worker instance will handle the request based on different policies. The application should best be "stateless" so any worker instance can handle the request.</a:t>
            </a:r>
          </a:p>
        </p:txBody>
      </p:sp>
      <p:pic>
        <p:nvPicPr>
          <p:cNvPr id="4" name="Picture 3"/>
          <p:cNvPicPr>
            <a:picLocks noChangeAspect="1"/>
          </p:cNvPicPr>
          <p:nvPr/>
        </p:nvPicPr>
        <p:blipFill>
          <a:blip r:embed="rId3"/>
          <a:stretch>
            <a:fillRect/>
          </a:stretch>
        </p:blipFill>
        <p:spPr>
          <a:xfrm>
            <a:off x="5448299" y="1529750"/>
            <a:ext cx="5608550" cy="3743707"/>
          </a:xfrm>
          <a:prstGeom prst="rect">
            <a:avLst/>
          </a:prstGeom>
        </p:spPr>
      </p:pic>
    </p:spTree>
    <p:extLst>
      <p:ext uri="{BB962C8B-B14F-4D97-AF65-F5344CB8AC3E}">
        <p14:creationId xmlns:p14="http://schemas.microsoft.com/office/powerpoint/2010/main" val="551616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Scatter and Gather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multicast the request to all workers of the pool. Each worker will compute a local result and send it back to the dispatcher, who will consolidate them into a single response and then send back to the client.</a:t>
            </a:r>
            <a:br>
              <a:rPr lang="en-US" dirty="0"/>
            </a:br>
            <a:br>
              <a:rPr lang="en-US" dirty="0"/>
            </a:br>
            <a:r>
              <a:rPr lang="en-US" dirty="0"/>
              <a:t>This pattern is used in Search engines like Yahoo, Google to handle user's keyword search request ... etc.</a:t>
            </a:r>
          </a:p>
        </p:txBody>
      </p:sp>
      <p:pic>
        <p:nvPicPr>
          <p:cNvPr id="7" name="Picture 6"/>
          <p:cNvPicPr>
            <a:picLocks noChangeAspect="1"/>
          </p:cNvPicPr>
          <p:nvPr/>
        </p:nvPicPr>
        <p:blipFill>
          <a:blip r:embed="rId3"/>
          <a:stretch>
            <a:fillRect/>
          </a:stretch>
        </p:blipFill>
        <p:spPr>
          <a:xfrm>
            <a:off x="5448299" y="1365337"/>
            <a:ext cx="6268436" cy="3620022"/>
          </a:xfrm>
          <a:prstGeom prst="rect">
            <a:avLst/>
          </a:prstGeom>
        </p:spPr>
      </p:pic>
    </p:spTree>
    <p:extLst>
      <p:ext uri="{BB962C8B-B14F-4D97-AF65-F5344CB8AC3E}">
        <p14:creationId xmlns:p14="http://schemas.microsoft.com/office/powerpoint/2010/main" val="605079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Result Cache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this model, the dispatcher will first lookup if the request has been made before and try to find the previous result to return, in order to save the actual execution.</a:t>
            </a:r>
            <a:br>
              <a:rPr lang="en-US" dirty="0"/>
            </a:br>
            <a:br>
              <a:rPr lang="en-US" dirty="0"/>
            </a:br>
            <a:r>
              <a:rPr lang="en-US" dirty="0"/>
              <a:t>This pattern is commonly used in large enterprise application. </a:t>
            </a:r>
            <a:r>
              <a:rPr lang="en-US" dirty="0" err="1"/>
              <a:t>Memcached</a:t>
            </a:r>
            <a:r>
              <a:rPr lang="en-US" dirty="0"/>
              <a:t> is a very commonly deployed cache server.</a:t>
            </a:r>
          </a:p>
        </p:txBody>
      </p:sp>
      <p:pic>
        <p:nvPicPr>
          <p:cNvPr id="3" name="Picture 2"/>
          <p:cNvPicPr>
            <a:picLocks noChangeAspect="1"/>
          </p:cNvPicPr>
          <p:nvPr/>
        </p:nvPicPr>
        <p:blipFill>
          <a:blip r:embed="rId3"/>
          <a:stretch>
            <a:fillRect/>
          </a:stretch>
        </p:blipFill>
        <p:spPr>
          <a:xfrm>
            <a:off x="5448299" y="1577300"/>
            <a:ext cx="5923091" cy="3420585"/>
          </a:xfrm>
          <a:prstGeom prst="rect">
            <a:avLst/>
          </a:prstGeom>
        </p:spPr>
      </p:pic>
    </p:spTree>
    <p:extLst>
      <p:ext uri="{BB962C8B-B14F-4D97-AF65-F5344CB8AC3E}">
        <p14:creationId xmlns:p14="http://schemas.microsoft.com/office/powerpoint/2010/main" val="42055943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Shared Space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also known as "Blackboard"; all workers monitors information from the shared space and contributes partial knowledge back to the blackboard. The information is continuously enriched until a solution is reached.</a:t>
            </a:r>
            <a:br>
              <a:rPr lang="en-US" dirty="0"/>
            </a:br>
            <a:br>
              <a:rPr lang="en-US" dirty="0"/>
            </a:br>
            <a:r>
              <a:rPr lang="en-US" dirty="0"/>
              <a:t>The objects in the shared space may have states, the worker may process the object when the state is satisfactory and set the state for the next step</a:t>
            </a:r>
            <a:br>
              <a:rPr lang="en-US" dirty="0"/>
            </a:br>
            <a:endParaRPr lang="en-US" dirty="0"/>
          </a:p>
        </p:txBody>
      </p:sp>
      <p:pic>
        <p:nvPicPr>
          <p:cNvPr id="4" name="Picture 3"/>
          <p:cNvPicPr>
            <a:picLocks noChangeAspect="1"/>
          </p:cNvPicPr>
          <p:nvPr/>
        </p:nvPicPr>
        <p:blipFill>
          <a:blip r:embed="rId3"/>
          <a:stretch>
            <a:fillRect/>
          </a:stretch>
        </p:blipFill>
        <p:spPr>
          <a:xfrm>
            <a:off x="5448298" y="1524792"/>
            <a:ext cx="5844340" cy="4061816"/>
          </a:xfrm>
          <a:prstGeom prst="rect">
            <a:avLst/>
          </a:prstGeom>
        </p:spPr>
      </p:pic>
    </p:spTree>
    <p:extLst>
      <p:ext uri="{BB962C8B-B14F-4D97-AF65-F5344CB8AC3E}">
        <p14:creationId xmlns:p14="http://schemas.microsoft.com/office/powerpoint/2010/main" val="25970111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Pipe and Filter</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This model is also known as "Data Flow Programming"; all workers connected by pipes where data is flow across.</a:t>
            </a:r>
            <a:br>
              <a:rPr lang="en-US" dirty="0"/>
            </a:br>
            <a:br>
              <a:rPr lang="en-US" dirty="0"/>
            </a:br>
            <a:r>
              <a:rPr lang="en-US" dirty="0">
                <a:hlinkClick r:id="rId3"/>
              </a:rPr>
              <a:t>This pattern</a:t>
            </a:r>
            <a:r>
              <a:rPr lang="en-US" dirty="0"/>
              <a:t> is a very common EAI pattern.</a:t>
            </a:r>
          </a:p>
        </p:txBody>
      </p:sp>
      <p:pic>
        <p:nvPicPr>
          <p:cNvPr id="3" name="Picture 2"/>
          <p:cNvPicPr>
            <a:picLocks noChangeAspect="1"/>
          </p:cNvPicPr>
          <p:nvPr/>
        </p:nvPicPr>
        <p:blipFill>
          <a:blip r:embed="rId4"/>
          <a:stretch>
            <a:fillRect/>
          </a:stretch>
        </p:blipFill>
        <p:spPr>
          <a:xfrm>
            <a:off x="5448298" y="1590806"/>
            <a:ext cx="5912809" cy="4272005"/>
          </a:xfrm>
          <a:prstGeom prst="rect">
            <a:avLst/>
          </a:prstGeom>
        </p:spPr>
      </p:pic>
    </p:spTree>
    <p:extLst>
      <p:ext uri="{BB962C8B-B14F-4D97-AF65-F5344CB8AC3E}">
        <p14:creationId xmlns:p14="http://schemas.microsoft.com/office/powerpoint/2010/main" val="25403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Master-Slave Replication</a:t>
            </a:r>
          </a:p>
          <a:p>
            <a:r>
              <a:rPr lang="en-US" dirty="0"/>
              <a:t>Master-Master Replication</a:t>
            </a:r>
          </a:p>
          <a:p>
            <a:r>
              <a:rPr lang="en-US" dirty="0"/>
              <a:t>Tree Replication</a:t>
            </a:r>
          </a:p>
          <a:p>
            <a:r>
              <a:rPr lang="en-US" dirty="0"/>
              <a:t>Buddy Replication</a:t>
            </a:r>
          </a:p>
        </p:txBody>
      </p:sp>
    </p:spTree>
    <p:extLst>
      <p:ext uri="{BB962C8B-B14F-4D97-AF65-F5344CB8AC3E}">
        <p14:creationId xmlns:p14="http://schemas.microsoft.com/office/powerpoint/2010/main" val="3711977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Map Reduce</a:t>
            </a:r>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The model is targeting batch jobs where disk I/O is the major bottleneck. It use a distributed file system so that disk I/O can be done in parallel.</a:t>
            </a:r>
            <a:br>
              <a:rPr lang="en-US" dirty="0"/>
            </a:br>
            <a:br>
              <a:rPr lang="en-US" dirty="0"/>
            </a:br>
            <a:r>
              <a:rPr lang="en-US" dirty="0"/>
              <a:t>This pattern is used in many of Google's internal application, as well as implemented in open source </a:t>
            </a:r>
            <a:r>
              <a:rPr lang="en-US" dirty="0">
                <a:hlinkClick r:id="rId3"/>
              </a:rPr>
              <a:t>Hadoop </a:t>
            </a:r>
            <a:r>
              <a:rPr lang="en-US" dirty="0"/>
              <a:t>parallel processing framework. I also find this pattern </a:t>
            </a:r>
            <a:r>
              <a:rPr lang="en-US" dirty="0">
                <a:hlinkClick r:id="rId4"/>
              </a:rPr>
              <a:t>can be used in many </a:t>
            </a:r>
            <a:r>
              <a:rPr lang="en-US" dirty="0" err="1">
                <a:hlinkClick r:id="rId4"/>
              </a:rPr>
              <a:t>many</a:t>
            </a:r>
            <a:r>
              <a:rPr lang="en-US" dirty="0">
                <a:hlinkClick r:id="rId4"/>
              </a:rPr>
              <a:t> application design scenarios</a:t>
            </a:r>
            <a:r>
              <a:rPr lang="en-US" dirty="0"/>
              <a:t>.</a:t>
            </a:r>
            <a:br>
              <a:rPr lang="en-US" dirty="0"/>
            </a:br>
            <a:endParaRPr lang="en-US" dirty="0"/>
          </a:p>
        </p:txBody>
      </p:sp>
      <p:pic>
        <p:nvPicPr>
          <p:cNvPr id="4" name="Picture 3"/>
          <p:cNvPicPr>
            <a:picLocks noChangeAspect="1"/>
          </p:cNvPicPr>
          <p:nvPr/>
        </p:nvPicPr>
        <p:blipFill>
          <a:blip r:embed="rId5"/>
          <a:stretch>
            <a:fillRect/>
          </a:stretch>
        </p:blipFill>
        <p:spPr>
          <a:xfrm>
            <a:off x="5448299" y="1553227"/>
            <a:ext cx="5837652" cy="4057168"/>
          </a:xfrm>
          <a:prstGeom prst="rect">
            <a:avLst/>
          </a:prstGeom>
        </p:spPr>
      </p:pic>
    </p:spTree>
    <p:extLst>
      <p:ext uri="{BB962C8B-B14F-4D97-AF65-F5344CB8AC3E}">
        <p14:creationId xmlns:p14="http://schemas.microsoft.com/office/powerpoint/2010/main" val="11461954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Bulk Synchronous parallel</a:t>
            </a:r>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lock-step execution across all workers, coordinated by a master. Each worker repeat the following steps until the exit condition is reached, when there is no more active workers.</a:t>
            </a:r>
            <a:br>
              <a:rPr lang="en-US" dirty="0"/>
            </a:br>
            <a:r>
              <a:rPr lang="en-US" dirty="0"/>
              <a:t>1. Each worker read data from input queue</a:t>
            </a:r>
            <a:br>
              <a:rPr lang="en-US" dirty="0"/>
            </a:br>
            <a:r>
              <a:rPr lang="en-US" dirty="0"/>
              <a:t>2. Each worker perform local processing based on the read data</a:t>
            </a:r>
          </a:p>
          <a:p>
            <a:pPr>
              <a:spcBef>
                <a:spcPts val="0"/>
              </a:spcBef>
            </a:pPr>
            <a:r>
              <a:rPr lang="en-US" dirty="0"/>
              <a:t>3. Each worker push local result along its direct connection</a:t>
            </a:r>
          </a:p>
          <a:p>
            <a:pPr>
              <a:spcBef>
                <a:spcPts val="0"/>
              </a:spcBef>
            </a:pPr>
            <a:r>
              <a:rPr lang="en-US" dirty="0"/>
              <a:t>This pattern has been used in Google's </a:t>
            </a:r>
            <a:r>
              <a:rPr lang="en-US" dirty="0" err="1">
                <a:hlinkClick r:id="rId3"/>
              </a:rPr>
              <a:t>Pregel</a:t>
            </a:r>
            <a:r>
              <a:rPr lang="en-US" dirty="0">
                <a:hlinkClick r:id="rId3"/>
              </a:rPr>
              <a:t> graph processing model</a:t>
            </a:r>
            <a:r>
              <a:rPr lang="en-US" dirty="0"/>
              <a:t> as well as the </a:t>
            </a:r>
            <a:r>
              <a:rPr lang="en-US" dirty="0">
                <a:hlinkClick r:id="rId4"/>
              </a:rPr>
              <a:t>Apache Hama</a:t>
            </a:r>
            <a:r>
              <a:rPr lang="en-US" dirty="0"/>
              <a:t> project.</a:t>
            </a:r>
          </a:p>
        </p:txBody>
      </p:sp>
      <p:pic>
        <p:nvPicPr>
          <p:cNvPr id="3" name="Picture 2"/>
          <p:cNvPicPr>
            <a:picLocks noChangeAspect="1"/>
          </p:cNvPicPr>
          <p:nvPr/>
        </p:nvPicPr>
        <p:blipFill>
          <a:blip r:embed="rId5"/>
          <a:stretch>
            <a:fillRect/>
          </a:stretch>
        </p:blipFill>
        <p:spPr>
          <a:xfrm>
            <a:off x="5836025" y="1199042"/>
            <a:ext cx="5768148" cy="3951182"/>
          </a:xfrm>
          <a:prstGeom prst="rect">
            <a:avLst/>
          </a:prstGeom>
        </p:spPr>
      </p:pic>
    </p:spTree>
    <p:extLst>
      <p:ext uri="{BB962C8B-B14F-4D97-AF65-F5344CB8AC3E}">
        <p14:creationId xmlns:p14="http://schemas.microsoft.com/office/powerpoint/2010/main" val="8727588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Execution Orchestrator</a:t>
            </a:r>
          </a:p>
        </p:txBody>
      </p:sp>
      <p:sp>
        <p:nvSpPr>
          <p:cNvPr id="6" name="Text Placeholder 5"/>
          <p:cNvSpPr>
            <a:spLocks noGrp="1"/>
          </p:cNvSpPr>
          <p:nvPr>
            <p:ph type="body" sz="half" idx="2"/>
          </p:nvPr>
        </p:nvSpPr>
        <p:spPr>
          <a:xfrm>
            <a:off x="1146704" y="2249486"/>
            <a:ext cx="4301595" cy="3846514"/>
          </a:xfrm>
        </p:spPr>
        <p:txBody>
          <a:bodyPr>
            <a:normAutofit/>
          </a:bodyPr>
          <a:lstStyle/>
          <a:p>
            <a:pPr>
              <a:spcBef>
                <a:spcPts val="0"/>
              </a:spcBef>
            </a:pPr>
            <a:r>
              <a:rPr lang="en-US" dirty="0"/>
              <a:t>This model is based on an intelligent scheduler / orchestrator to schedule ready-to-run tasks (based on a dependency graph) across a clusters of dumb workers.</a:t>
            </a:r>
            <a:br>
              <a:rPr lang="en-US" dirty="0"/>
            </a:br>
            <a:br>
              <a:rPr lang="en-US" dirty="0"/>
            </a:br>
            <a:r>
              <a:rPr lang="en-US" dirty="0"/>
              <a:t>This pattern is used in </a:t>
            </a:r>
            <a:r>
              <a:rPr lang="en-US" dirty="0">
                <a:hlinkClick r:id="rId3"/>
              </a:rPr>
              <a:t>Microsoft's Dryad project</a:t>
            </a:r>
            <a:endParaRPr lang="en-US" dirty="0"/>
          </a:p>
        </p:txBody>
      </p:sp>
      <p:pic>
        <p:nvPicPr>
          <p:cNvPr id="4" name="Picture 3"/>
          <p:cNvPicPr>
            <a:picLocks noChangeAspect="1"/>
          </p:cNvPicPr>
          <p:nvPr/>
        </p:nvPicPr>
        <p:blipFill>
          <a:blip r:embed="rId4"/>
          <a:stretch>
            <a:fillRect/>
          </a:stretch>
        </p:blipFill>
        <p:spPr>
          <a:xfrm>
            <a:off x="5448300" y="1429542"/>
            <a:ext cx="5887572" cy="4113287"/>
          </a:xfrm>
          <a:prstGeom prst="rect">
            <a:avLst/>
          </a:prstGeom>
        </p:spPr>
      </p:pic>
    </p:spTree>
    <p:extLst>
      <p:ext uri="{BB962C8B-B14F-4D97-AF65-F5344CB8AC3E}">
        <p14:creationId xmlns:p14="http://schemas.microsoft.com/office/powerpoint/2010/main" val="26836999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Parallel execution</a:t>
            </a:r>
            <a:endParaRPr lang="en-US" sz="2400" dirty="0"/>
          </a:p>
        </p:txBody>
      </p:sp>
      <p:sp>
        <p:nvSpPr>
          <p:cNvPr id="3" name="Content Placeholder 2"/>
          <p:cNvSpPr>
            <a:spLocks noGrp="1"/>
          </p:cNvSpPr>
          <p:nvPr>
            <p:ph idx="1"/>
          </p:nvPr>
        </p:nvSpPr>
        <p:spPr>
          <a:xfrm>
            <a:off x="1141412" y="2249487"/>
            <a:ext cx="9905999" cy="4372986"/>
          </a:xfrm>
        </p:spPr>
        <p:txBody>
          <a:bodyPr>
            <a:normAutofit lnSpcReduction="10000"/>
          </a:bodyPr>
          <a:lstStyle/>
          <a:p>
            <a:r>
              <a:rPr lang="en-US" dirty="0"/>
              <a:t>Divide and conquer</a:t>
            </a:r>
          </a:p>
          <a:p>
            <a:pPr marL="914400" lvl="1" indent="-457200">
              <a:buFont typeface="+mj-lt"/>
              <a:buAutoNum type="arabicPeriod"/>
            </a:pPr>
            <a:r>
              <a:rPr lang="en-US" dirty="0"/>
              <a:t>Split up job in independent tasks</a:t>
            </a:r>
          </a:p>
          <a:p>
            <a:pPr marL="914400" lvl="1" indent="-457200">
              <a:buFont typeface="+mj-lt"/>
              <a:buAutoNum type="arabicPeriod"/>
            </a:pPr>
            <a:r>
              <a:rPr lang="en-US" dirty="0"/>
              <a:t>Execute tasks in parallel</a:t>
            </a:r>
          </a:p>
          <a:p>
            <a:pPr marL="914400" lvl="1" indent="-457200">
              <a:buFont typeface="+mj-lt"/>
              <a:buAutoNum type="arabicPeriod"/>
            </a:pPr>
            <a:r>
              <a:rPr lang="en-US" dirty="0"/>
              <a:t>Aggregate and return result</a:t>
            </a:r>
          </a:p>
          <a:p>
            <a:r>
              <a:rPr lang="en-US" dirty="0"/>
              <a:t>MapReduce - Master / Worker</a:t>
            </a:r>
          </a:p>
          <a:p>
            <a:r>
              <a:rPr lang="en-US" dirty="0"/>
              <a:t>Automatic provisioning</a:t>
            </a:r>
          </a:p>
          <a:p>
            <a:r>
              <a:rPr lang="en-US" dirty="0"/>
              <a:t>Load Balancing</a:t>
            </a:r>
          </a:p>
          <a:p>
            <a:r>
              <a:rPr lang="en-US" dirty="0"/>
              <a:t>Failover</a:t>
            </a:r>
          </a:p>
          <a:p>
            <a:r>
              <a:rPr lang="en-US" dirty="0"/>
              <a:t>Topology resolution</a:t>
            </a:r>
          </a:p>
        </p:txBody>
      </p:sp>
    </p:spTree>
    <p:extLst>
      <p:ext uri="{BB962C8B-B14F-4D97-AF65-F5344CB8AC3E}">
        <p14:creationId xmlns:p14="http://schemas.microsoft.com/office/powerpoint/2010/main" val="4871172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Grids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Platform</a:t>
            </a:r>
          </a:p>
          <a:p>
            <a:r>
              <a:rPr lang="en-US" dirty="0"/>
              <a:t>Data Synapse </a:t>
            </a:r>
          </a:p>
          <a:p>
            <a:r>
              <a:rPr lang="en-US" dirty="0"/>
              <a:t>Google MapReduce</a:t>
            </a:r>
          </a:p>
          <a:p>
            <a:r>
              <a:rPr lang="en-US" dirty="0"/>
              <a:t>Hadoop</a:t>
            </a:r>
          </a:p>
          <a:p>
            <a:r>
              <a:rPr lang="en-US" dirty="0"/>
              <a:t>Giga Spaces</a:t>
            </a:r>
          </a:p>
          <a:p>
            <a:r>
              <a:rPr lang="en-US" dirty="0"/>
              <a:t>Grid Gain</a:t>
            </a:r>
          </a:p>
        </p:txBody>
      </p:sp>
    </p:spTree>
    <p:extLst>
      <p:ext uri="{BB962C8B-B14F-4D97-AF65-F5344CB8AC3E}">
        <p14:creationId xmlns:p14="http://schemas.microsoft.com/office/powerpoint/2010/main" val="16226254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endParaRPr lang="en-US" sz="2400" dirty="0"/>
          </a:p>
        </p:txBody>
      </p:sp>
      <p:sp>
        <p:nvSpPr>
          <p:cNvPr id="3" name="Content Placeholder 2"/>
          <p:cNvSpPr>
            <a:spLocks noGrp="1"/>
          </p:cNvSpPr>
          <p:nvPr>
            <p:ph sz="half" idx="1"/>
          </p:nvPr>
        </p:nvSpPr>
        <p:spPr/>
        <p:txBody>
          <a:bodyPr>
            <a:normAutofit/>
          </a:bodyPr>
          <a:lstStyle/>
          <a:p>
            <a:r>
              <a:rPr lang="en-US" dirty="0"/>
              <a:t>Random Allocation</a:t>
            </a:r>
          </a:p>
          <a:p>
            <a:r>
              <a:rPr lang="en-US" dirty="0"/>
              <a:t>Round robin allocation </a:t>
            </a:r>
          </a:p>
          <a:p>
            <a:r>
              <a:rPr lang="en-US" dirty="0"/>
              <a:t>Weighted allocation</a:t>
            </a:r>
          </a:p>
          <a:p>
            <a:r>
              <a:rPr lang="en-US" dirty="0"/>
              <a:t>Dynamic load balancing</a:t>
            </a:r>
          </a:p>
          <a:p>
            <a:pPr lvl="1"/>
            <a:r>
              <a:rPr lang="en-US" dirty="0"/>
              <a:t>Least connections</a:t>
            </a:r>
          </a:p>
          <a:p>
            <a:pPr lvl="1"/>
            <a:r>
              <a:rPr lang="en-US" dirty="0"/>
              <a:t>Least server CPU</a:t>
            </a:r>
          </a:p>
          <a:p>
            <a:pPr lvl="1"/>
            <a:r>
              <a:rPr lang="en-US" dirty="0"/>
              <a:t>etc.</a:t>
            </a:r>
          </a:p>
        </p:txBody>
      </p:sp>
      <p:sp>
        <p:nvSpPr>
          <p:cNvPr id="4" name="Content Placeholder 3"/>
          <p:cNvSpPr>
            <a:spLocks noGrp="1"/>
          </p:cNvSpPr>
          <p:nvPr>
            <p:ph sz="half" idx="2"/>
          </p:nvPr>
        </p:nvSpPr>
        <p:spPr/>
        <p:txBody>
          <a:bodyPr/>
          <a:lstStyle/>
          <a:p>
            <a:r>
              <a:rPr lang="en-US" dirty="0"/>
              <a:t>DNS Round Robin (simplest) </a:t>
            </a:r>
          </a:p>
          <a:p>
            <a:pPr lvl="1"/>
            <a:r>
              <a:rPr lang="en-US" dirty="0"/>
              <a:t>Ask DNS for IP for host</a:t>
            </a:r>
          </a:p>
          <a:p>
            <a:pPr lvl="1"/>
            <a:r>
              <a:rPr lang="en-US" dirty="0"/>
              <a:t>Get a new IP every time</a:t>
            </a:r>
          </a:p>
          <a:p>
            <a:r>
              <a:rPr lang="en-US" dirty="0"/>
              <a:t>Reverse Proxy (better)</a:t>
            </a:r>
          </a:p>
          <a:p>
            <a:r>
              <a:rPr lang="en-US" dirty="0"/>
              <a:t>Hardware Load Balancing</a:t>
            </a:r>
          </a:p>
        </p:txBody>
      </p:sp>
    </p:spTree>
    <p:extLst>
      <p:ext uri="{BB962C8B-B14F-4D97-AF65-F5344CB8AC3E}">
        <p14:creationId xmlns:p14="http://schemas.microsoft.com/office/powerpoint/2010/main" val="3512734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0" name="Group 13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6" name="Picture 5"/>
          <p:cNvPicPr>
            <a:picLocks noChangeAspect="1"/>
          </p:cNvPicPr>
          <p:nvPr/>
        </p:nvPicPr>
        <p:blipFill>
          <a:blip r:embed="rId5"/>
          <a:stretch>
            <a:fillRect/>
          </a:stretch>
        </p:blipFill>
        <p:spPr>
          <a:xfrm>
            <a:off x="1504950" y="1435100"/>
            <a:ext cx="6151005" cy="436721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7841692" y="2879725"/>
            <a:ext cx="4027143" cy="1098549"/>
          </a:xfrm>
        </p:spPr>
        <p:txBody>
          <a:bodyPr vert="horz" lIns="91440" tIns="45720" rIns="91440" bIns="45720" rtlCol="0" anchor="b">
            <a:normAutofit/>
          </a:bodyPr>
          <a:lstStyle/>
          <a:p>
            <a:r>
              <a:rPr lang="en-US" sz="4400" dirty="0"/>
              <a:t>Reverse Proxy</a:t>
            </a:r>
          </a:p>
        </p:txBody>
      </p:sp>
    </p:spTree>
    <p:extLst>
      <p:ext uri="{BB962C8B-B14F-4D97-AF65-F5344CB8AC3E}">
        <p14:creationId xmlns:p14="http://schemas.microsoft.com/office/powerpoint/2010/main" val="27125559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84E6006-FC08-1EB8-E41F-82D94249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425" y="0"/>
            <a:ext cx="7169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334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Products</a:t>
            </a:r>
            <a:endParaRPr lang="en-US" sz="2400"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Proxies:</a:t>
            </a:r>
          </a:p>
          <a:p>
            <a:pPr lvl="1"/>
            <a:r>
              <a:rPr lang="en-US" dirty="0"/>
              <a:t>Apache </a:t>
            </a:r>
            <a:r>
              <a:rPr lang="en-US" dirty="0" err="1"/>
              <a:t>mod_proxy</a:t>
            </a:r>
            <a:r>
              <a:rPr lang="en-US" dirty="0"/>
              <a:t> (OSS)</a:t>
            </a:r>
          </a:p>
          <a:p>
            <a:pPr lvl="1"/>
            <a:r>
              <a:rPr lang="en-US" dirty="0" err="1"/>
              <a:t>HAProxy</a:t>
            </a:r>
            <a:r>
              <a:rPr lang="en-US" dirty="0"/>
              <a:t> (OSS)</a:t>
            </a:r>
          </a:p>
          <a:p>
            <a:pPr lvl="1"/>
            <a:r>
              <a:rPr lang="en-US" dirty="0"/>
              <a:t>Squid (OSS)</a:t>
            </a:r>
          </a:p>
          <a:p>
            <a:pPr lvl="1"/>
            <a:r>
              <a:rPr lang="en-US" dirty="0"/>
              <a:t>Nginx (OSS)</a:t>
            </a:r>
          </a:p>
          <a:p>
            <a:r>
              <a:rPr lang="en-US" dirty="0"/>
              <a:t>Hardware Load Balancers:</a:t>
            </a:r>
          </a:p>
          <a:p>
            <a:pPr lvl="1"/>
            <a:r>
              <a:rPr lang="en-US" dirty="0"/>
              <a:t>BIG-IP</a:t>
            </a:r>
          </a:p>
          <a:p>
            <a:pPr lvl="1"/>
            <a:r>
              <a:rPr lang="en-US" dirty="0"/>
              <a:t>CISCO</a:t>
            </a:r>
          </a:p>
        </p:txBody>
      </p:sp>
    </p:spTree>
    <p:extLst>
      <p:ext uri="{BB962C8B-B14F-4D97-AF65-F5344CB8AC3E}">
        <p14:creationId xmlns:p14="http://schemas.microsoft.com/office/powerpoint/2010/main" val="26457342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computing</a:t>
            </a:r>
          </a:p>
        </p:txBody>
      </p:sp>
    </p:spTree>
    <p:extLst>
      <p:ext uri="{BB962C8B-B14F-4D97-AF65-F5344CB8AC3E}">
        <p14:creationId xmlns:p14="http://schemas.microsoft.com/office/powerpoint/2010/main" val="248614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5" name="Picture 4"/>
          <p:cNvPicPr>
            <a:picLocks noChangeAspect="1"/>
          </p:cNvPicPr>
          <p:nvPr/>
        </p:nvPicPr>
        <p:blipFill>
          <a:blip r:embed="rId5"/>
          <a:stretch>
            <a:fillRect/>
          </a:stretch>
        </p:blipFill>
        <p:spPr>
          <a:xfrm>
            <a:off x="2513171" y="560469"/>
            <a:ext cx="6846570" cy="40162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119313" y="4835603"/>
            <a:ext cx="8791575" cy="1301673"/>
          </a:xfrm>
        </p:spPr>
        <p:txBody>
          <a:bodyPr vert="horz" lIns="91440" tIns="45720" rIns="91440" bIns="45720" rtlCol="0" anchor="b">
            <a:normAutofit/>
          </a:bodyPr>
          <a:lstStyle/>
          <a:p>
            <a:r>
              <a:rPr lang="en-US" sz="4800" dirty="0"/>
              <a:t>Master-Slave Replication</a:t>
            </a:r>
          </a:p>
        </p:txBody>
      </p:sp>
    </p:spTree>
    <p:extLst>
      <p:ext uri="{BB962C8B-B14F-4D97-AF65-F5344CB8AC3E}">
        <p14:creationId xmlns:p14="http://schemas.microsoft.com/office/powerpoint/2010/main" val="42138518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a:t>
            </a:r>
            <a:endParaRPr lang="en-US" sz="2400" dirty="0"/>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SPMD Pattern</a:t>
            </a:r>
          </a:p>
          <a:p>
            <a:r>
              <a:rPr lang="en-US" dirty="0"/>
              <a:t>Master/Worker Pattern</a:t>
            </a:r>
          </a:p>
          <a:p>
            <a:r>
              <a:rPr lang="en-US" dirty="0"/>
              <a:t>Loop Parallelism Pattern</a:t>
            </a:r>
          </a:p>
          <a:p>
            <a:r>
              <a:rPr lang="en-US" dirty="0"/>
              <a:t>Fork/Join Pattern</a:t>
            </a:r>
          </a:p>
          <a:p>
            <a:r>
              <a:rPr lang="en-US" dirty="0"/>
              <a:t>MapReduce Pattern</a:t>
            </a:r>
          </a:p>
          <a:p>
            <a:r>
              <a:rPr lang="en-US" dirty="0"/>
              <a:t>UE: Unit of Execution</a:t>
            </a:r>
          </a:p>
          <a:p>
            <a:pPr lvl="1"/>
            <a:r>
              <a:rPr lang="en-US" dirty="0"/>
              <a:t>Process</a:t>
            </a:r>
          </a:p>
          <a:p>
            <a:pPr lvl="1"/>
            <a:r>
              <a:rPr lang="en-US" dirty="0"/>
              <a:t>Thread</a:t>
            </a:r>
          </a:p>
          <a:p>
            <a:pPr lvl="1"/>
            <a:r>
              <a:rPr lang="en-US" dirty="0"/>
              <a:t>Coroutine</a:t>
            </a:r>
          </a:p>
          <a:p>
            <a:pPr lvl="1"/>
            <a:r>
              <a:rPr lang="en-US" dirty="0"/>
              <a:t>Actor</a:t>
            </a:r>
          </a:p>
        </p:txBody>
      </p:sp>
    </p:spTree>
    <p:extLst>
      <p:ext uri="{BB962C8B-B14F-4D97-AF65-F5344CB8AC3E}">
        <p14:creationId xmlns:p14="http://schemas.microsoft.com/office/powerpoint/2010/main" val="15900968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SPMD Pattern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Single Program Multiple Data</a:t>
            </a:r>
          </a:p>
          <a:p>
            <a:r>
              <a:rPr lang="en-US" dirty="0"/>
              <a:t>Very generic pattern, used in many other patterns</a:t>
            </a:r>
          </a:p>
          <a:p>
            <a:r>
              <a:rPr lang="en-US" dirty="0"/>
              <a:t>Use a single program for all the </a:t>
            </a:r>
            <a:r>
              <a:rPr lang="en-US" dirty="0" err="1"/>
              <a:t>Ues</a:t>
            </a:r>
            <a:endParaRPr lang="en-US" dirty="0"/>
          </a:p>
          <a:p>
            <a:r>
              <a:rPr lang="en-US" dirty="0"/>
              <a:t>Use the UE’s ID to select different pathways through the program. e.g.</a:t>
            </a:r>
          </a:p>
          <a:p>
            <a:pPr lvl="1"/>
            <a:r>
              <a:rPr lang="en-US" dirty="0"/>
              <a:t>Branching on ID</a:t>
            </a:r>
          </a:p>
          <a:p>
            <a:pPr lvl="1"/>
            <a:r>
              <a:rPr lang="en-US" dirty="0"/>
              <a:t>Use ID in loop index to split loops</a:t>
            </a:r>
          </a:p>
          <a:p>
            <a:r>
              <a:rPr lang="en-US" dirty="0"/>
              <a:t>Keep interactions between UEs explicit</a:t>
            </a:r>
          </a:p>
        </p:txBody>
      </p:sp>
    </p:spTree>
    <p:extLst>
      <p:ext uri="{BB962C8B-B14F-4D97-AF65-F5344CB8AC3E}">
        <p14:creationId xmlns:p14="http://schemas.microsoft.com/office/powerpoint/2010/main" val="23993660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5" name="Picture 4"/>
          <p:cNvPicPr>
            <a:picLocks noChangeAspect="1"/>
          </p:cNvPicPr>
          <p:nvPr/>
        </p:nvPicPr>
        <p:blipFill>
          <a:blip r:embed="rId5"/>
          <a:stretch>
            <a:fillRect/>
          </a:stretch>
        </p:blipFill>
        <p:spPr>
          <a:xfrm>
            <a:off x="2439602" y="9525"/>
            <a:ext cx="3353560" cy="68352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6750424" y="2619376"/>
            <a:ext cx="4908176" cy="983720"/>
          </a:xfrm>
        </p:spPr>
        <p:txBody>
          <a:bodyPr vert="horz" lIns="91440" tIns="45720" rIns="91440" bIns="45720" rtlCol="0" anchor="b">
            <a:normAutofit/>
          </a:bodyPr>
          <a:lstStyle/>
          <a:p>
            <a:r>
              <a:rPr lang="en-US" sz="4400" dirty="0"/>
              <a:t>Master /Worker</a:t>
            </a:r>
          </a:p>
        </p:txBody>
      </p:sp>
    </p:spTree>
    <p:extLst>
      <p:ext uri="{BB962C8B-B14F-4D97-AF65-F5344CB8AC3E}">
        <p14:creationId xmlns:p14="http://schemas.microsoft.com/office/powerpoint/2010/main" val="17817236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 Worker</a:t>
            </a:r>
          </a:p>
        </p:txBody>
      </p:sp>
      <p:sp>
        <p:nvSpPr>
          <p:cNvPr id="3" name="Content Placeholder 2"/>
          <p:cNvSpPr>
            <a:spLocks noGrp="1"/>
          </p:cNvSpPr>
          <p:nvPr>
            <p:ph sz="half" idx="1"/>
          </p:nvPr>
        </p:nvSpPr>
        <p:spPr/>
        <p:txBody>
          <a:bodyPr>
            <a:normAutofit fontScale="92500" lnSpcReduction="10000"/>
          </a:bodyPr>
          <a:lstStyle/>
          <a:p>
            <a:r>
              <a:rPr lang="en-US" dirty="0"/>
              <a:t>Good scalability</a:t>
            </a:r>
          </a:p>
          <a:p>
            <a:r>
              <a:rPr lang="en-US" dirty="0"/>
              <a:t>Automatic load balance</a:t>
            </a:r>
          </a:p>
          <a:p>
            <a:r>
              <a:rPr lang="en-US" dirty="0"/>
              <a:t>How to detect termination</a:t>
            </a:r>
          </a:p>
          <a:p>
            <a:pPr lvl="1"/>
            <a:r>
              <a:rPr lang="en-US" dirty="0"/>
              <a:t>Bag of task is empty</a:t>
            </a:r>
          </a:p>
          <a:p>
            <a:pPr lvl="1"/>
            <a:r>
              <a:rPr lang="en-US" dirty="0"/>
              <a:t>Poison pill</a:t>
            </a:r>
          </a:p>
          <a:p>
            <a:r>
              <a:rPr lang="en-US" dirty="0"/>
              <a:t>If we bottleneck on single queue</a:t>
            </a:r>
          </a:p>
          <a:p>
            <a:pPr lvl="1"/>
            <a:r>
              <a:rPr lang="en-US" dirty="0"/>
              <a:t>Use multiple work queues</a:t>
            </a:r>
          </a:p>
          <a:p>
            <a:pPr lvl="1"/>
            <a:r>
              <a:rPr lang="en-US" dirty="0"/>
              <a:t>Work steal</a:t>
            </a:r>
          </a:p>
        </p:txBody>
      </p:sp>
      <p:sp>
        <p:nvSpPr>
          <p:cNvPr id="4" name="Content Placeholder 3"/>
          <p:cNvSpPr>
            <a:spLocks noGrp="1"/>
          </p:cNvSpPr>
          <p:nvPr>
            <p:ph sz="half" idx="2"/>
          </p:nvPr>
        </p:nvSpPr>
        <p:spPr/>
        <p:txBody>
          <a:bodyPr>
            <a:normAutofit fontScale="92500" lnSpcReduction="10000"/>
          </a:bodyPr>
          <a:lstStyle/>
          <a:p>
            <a:r>
              <a:rPr lang="en-US" dirty="0"/>
              <a:t>What about fault tolerance?</a:t>
            </a:r>
          </a:p>
          <a:p>
            <a:pPr lvl="1"/>
            <a:r>
              <a:rPr lang="en-US" dirty="0"/>
              <a:t>Use “in-progress” queue</a:t>
            </a:r>
          </a:p>
          <a:p>
            <a:pPr lvl="1"/>
            <a:r>
              <a:rPr lang="en-US" dirty="0"/>
              <a:t>Use timeout and retry task (idempotent)</a:t>
            </a:r>
          </a:p>
          <a:p>
            <a:r>
              <a:rPr lang="en-US" dirty="0"/>
              <a:t>Use database table is a simple implementation.</a:t>
            </a:r>
          </a:p>
        </p:txBody>
      </p:sp>
    </p:spTree>
    <p:extLst>
      <p:ext uri="{BB962C8B-B14F-4D97-AF65-F5344CB8AC3E}">
        <p14:creationId xmlns:p14="http://schemas.microsoft.com/office/powerpoint/2010/main" val="38216982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Parallelism</a:t>
            </a:r>
          </a:p>
        </p:txBody>
      </p:sp>
      <p:sp>
        <p:nvSpPr>
          <p:cNvPr id="3" name="Content Placeholder 2"/>
          <p:cNvSpPr>
            <a:spLocks noGrp="1"/>
          </p:cNvSpPr>
          <p:nvPr>
            <p:ph sz="half" idx="1"/>
          </p:nvPr>
        </p:nvSpPr>
        <p:spPr/>
        <p:txBody>
          <a:bodyPr>
            <a:normAutofit fontScale="85000" lnSpcReduction="10000"/>
          </a:bodyPr>
          <a:lstStyle/>
          <a:p>
            <a:r>
              <a:rPr lang="en-US" dirty="0"/>
              <a:t>Workflow</a:t>
            </a:r>
          </a:p>
          <a:p>
            <a:pPr lvl="1"/>
            <a:r>
              <a:rPr lang="en-US" dirty="0"/>
              <a:t>Find the loops that are bottlenecks</a:t>
            </a:r>
          </a:p>
          <a:p>
            <a:pPr lvl="1"/>
            <a:r>
              <a:rPr lang="en-US" dirty="0"/>
              <a:t>Eliminate coupling between loop interactions</a:t>
            </a:r>
          </a:p>
          <a:p>
            <a:pPr lvl="1"/>
            <a:r>
              <a:rPr lang="en-US" dirty="0"/>
              <a:t>Parallelize the loop</a:t>
            </a:r>
          </a:p>
          <a:p>
            <a:r>
              <a:rPr lang="en-US" dirty="0"/>
              <a:t>If too few interactions to pull its weight </a:t>
            </a:r>
          </a:p>
          <a:p>
            <a:pPr lvl="1"/>
            <a:r>
              <a:rPr lang="en-US" dirty="0"/>
              <a:t>Merge loops</a:t>
            </a:r>
          </a:p>
          <a:p>
            <a:pPr lvl="1"/>
            <a:r>
              <a:rPr lang="en-US" dirty="0"/>
              <a:t>Coalesce nested loops</a:t>
            </a:r>
          </a:p>
          <a:p>
            <a:r>
              <a:rPr lang="en-US" dirty="0" err="1"/>
              <a:t>OpenMP</a:t>
            </a:r>
            <a:endParaRPr lang="en-US" dirty="0"/>
          </a:p>
          <a:p>
            <a:pPr lvl="1"/>
            <a:r>
              <a:rPr lang="en-US" dirty="0" err="1"/>
              <a:t>omp</a:t>
            </a:r>
            <a:r>
              <a:rPr lang="en-US" dirty="0"/>
              <a:t> parallel for</a:t>
            </a:r>
          </a:p>
        </p:txBody>
      </p:sp>
      <p:sp>
        <p:nvSpPr>
          <p:cNvPr id="4" name="Content Placeholder 3"/>
          <p:cNvSpPr>
            <a:spLocks noGrp="1"/>
          </p:cNvSpPr>
          <p:nvPr>
            <p:ph sz="half" idx="2"/>
          </p:nvPr>
        </p:nvSpPr>
        <p:spPr/>
        <p:txBody>
          <a:bodyPr>
            <a:normAutofit fontScale="85000" lnSpcReduction="10000"/>
          </a:bodyPr>
          <a:lstStyle/>
          <a:p>
            <a:r>
              <a:rPr lang="en-US" dirty="0"/>
              <a:t>What if task creation can’t be handled by:</a:t>
            </a:r>
          </a:p>
          <a:p>
            <a:pPr lvl="1"/>
            <a:r>
              <a:rPr lang="en-US" dirty="0"/>
              <a:t>Parallelizing loops (Loop Parallelism)</a:t>
            </a:r>
          </a:p>
          <a:p>
            <a:pPr lvl="1"/>
            <a:r>
              <a:rPr lang="en-US" dirty="0"/>
              <a:t>Put them on work queues (Master / Worker)</a:t>
            </a:r>
          </a:p>
          <a:p>
            <a:pPr marL="0" indent="0">
              <a:buNone/>
            </a:pPr>
            <a:r>
              <a:rPr lang="en-US" dirty="0"/>
              <a:t>	</a:t>
            </a:r>
            <a:r>
              <a:rPr lang="en-US" sz="3300" b="1" dirty="0">
                <a:solidFill>
                  <a:srgbClr val="FFFF00"/>
                </a:solidFill>
              </a:rPr>
              <a:t>Enter Fork / Join</a:t>
            </a:r>
          </a:p>
          <a:p>
            <a:endParaRPr lang="en-US" dirty="0"/>
          </a:p>
        </p:txBody>
      </p:sp>
    </p:spTree>
    <p:extLst>
      <p:ext uri="{BB962C8B-B14F-4D97-AF65-F5344CB8AC3E}">
        <p14:creationId xmlns:p14="http://schemas.microsoft.com/office/powerpoint/2010/main" val="227217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Fork/Join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Java 7 </a:t>
            </a:r>
            <a:r>
              <a:rPr lang="en-US" dirty="0" err="1"/>
              <a:t>ParallelArray</a:t>
            </a:r>
            <a:r>
              <a:rPr lang="en-US" dirty="0"/>
              <a:t> (Fork / Join DSL)</a:t>
            </a:r>
          </a:p>
          <a:p>
            <a:pPr lvl="1"/>
            <a:r>
              <a:rPr lang="en-US" dirty="0" err="1"/>
              <a:t>ParallelArray</a:t>
            </a:r>
            <a:r>
              <a:rPr lang="en-US" dirty="0"/>
              <a:t> students = new </a:t>
            </a:r>
            <a:r>
              <a:rPr lang="en-US" dirty="0" err="1"/>
              <a:t>ParallelArray</a:t>
            </a:r>
            <a:r>
              <a:rPr lang="en-US" dirty="0"/>
              <a:t>(</a:t>
            </a:r>
            <a:r>
              <a:rPr lang="en-US" dirty="0" err="1"/>
              <a:t>fjPool</a:t>
            </a:r>
            <a:r>
              <a:rPr lang="en-US" dirty="0"/>
              <a:t>, data);</a:t>
            </a:r>
          </a:p>
          <a:p>
            <a:pPr lvl="1"/>
            <a:r>
              <a:rPr lang="en-US" dirty="0"/>
              <a:t>double </a:t>
            </a:r>
            <a:r>
              <a:rPr lang="en-US" dirty="0" err="1"/>
              <a:t>bestGpa</a:t>
            </a:r>
            <a:r>
              <a:rPr lang="en-US" dirty="0"/>
              <a:t> = </a:t>
            </a:r>
            <a:r>
              <a:rPr lang="en-US" dirty="0" err="1"/>
              <a:t>students.withFilter</a:t>
            </a:r>
            <a:r>
              <a:rPr lang="en-US" dirty="0"/>
              <a:t>(</a:t>
            </a:r>
            <a:r>
              <a:rPr lang="en-US" dirty="0" err="1"/>
              <a:t>isSenior</a:t>
            </a:r>
            <a:r>
              <a:rPr lang="en-US" dirty="0"/>
              <a:t>).</a:t>
            </a:r>
            <a:r>
              <a:rPr lang="en-US" dirty="0" err="1"/>
              <a:t>withMapping</a:t>
            </a:r>
            <a:r>
              <a:rPr lang="en-US" dirty="0"/>
              <a:t>(</a:t>
            </a:r>
            <a:r>
              <a:rPr lang="en-US" dirty="0" err="1"/>
              <a:t>selectGpa</a:t>
            </a:r>
            <a:r>
              <a:rPr lang="en-US" dirty="0"/>
              <a:t>).max();</a:t>
            </a:r>
          </a:p>
        </p:txBody>
      </p:sp>
    </p:spTree>
    <p:extLst>
      <p:ext uri="{BB962C8B-B14F-4D97-AF65-F5344CB8AC3E}">
        <p14:creationId xmlns:p14="http://schemas.microsoft.com/office/powerpoint/2010/main" val="3963127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Reduce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Hadoop (OSS), used @ Yahoo</a:t>
            </a:r>
          </a:p>
          <a:p>
            <a:r>
              <a:rPr lang="en-US" dirty="0"/>
              <a:t>Amazon Elastic MapReduce</a:t>
            </a:r>
          </a:p>
          <a:p>
            <a:r>
              <a:rPr lang="en-US" dirty="0"/>
              <a:t>Many NOSQL DBs utilizes it for searching/querying</a:t>
            </a:r>
          </a:p>
        </p:txBody>
      </p:sp>
    </p:spTree>
    <p:extLst>
      <p:ext uri="{BB962C8B-B14F-4D97-AF65-F5344CB8AC3E}">
        <p14:creationId xmlns:p14="http://schemas.microsoft.com/office/powerpoint/2010/main" val="30592404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Map Reduce</a:t>
            </a:r>
          </a:p>
        </p:txBody>
      </p:sp>
      <p:pic>
        <p:nvPicPr>
          <p:cNvPr id="5" name="Picture 4"/>
          <p:cNvPicPr>
            <a:picLocks noChangeAspect="1"/>
          </p:cNvPicPr>
          <p:nvPr/>
        </p:nvPicPr>
        <p:blipFill>
          <a:blip r:embed="rId3"/>
          <a:stretch>
            <a:fillRect/>
          </a:stretch>
        </p:blipFill>
        <p:spPr>
          <a:xfrm>
            <a:off x="1141413" y="1793770"/>
            <a:ext cx="9293505" cy="4331943"/>
          </a:xfrm>
          <a:prstGeom prst="rect">
            <a:avLst/>
          </a:prstGeom>
        </p:spPr>
      </p:pic>
    </p:spTree>
    <p:extLst>
      <p:ext uri="{BB962C8B-B14F-4D97-AF65-F5344CB8AC3E}">
        <p14:creationId xmlns:p14="http://schemas.microsoft.com/office/powerpoint/2010/main" val="1315240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products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MPI</a:t>
            </a:r>
          </a:p>
          <a:p>
            <a:r>
              <a:rPr lang="en-US" dirty="0" err="1"/>
              <a:t>OpenMP</a:t>
            </a:r>
            <a:endParaRPr lang="en-US" dirty="0"/>
          </a:p>
          <a:p>
            <a:r>
              <a:rPr lang="en-US" dirty="0"/>
              <a:t>JSR166 Fork/Join</a:t>
            </a:r>
          </a:p>
          <a:p>
            <a:r>
              <a:rPr lang="en-US" dirty="0" err="1"/>
              <a:t>java.util.concurrent</a:t>
            </a:r>
            <a:endParaRPr lang="en-US" dirty="0"/>
          </a:p>
          <a:p>
            <a:pPr lvl="1"/>
            <a:r>
              <a:rPr lang="en-US" dirty="0" err="1"/>
              <a:t>ExecutorService</a:t>
            </a:r>
            <a:r>
              <a:rPr lang="en-US" dirty="0"/>
              <a:t>, </a:t>
            </a:r>
            <a:r>
              <a:rPr lang="en-US" dirty="0" err="1"/>
              <a:t>BlockingQueue</a:t>
            </a:r>
            <a:r>
              <a:rPr lang="en-US" dirty="0"/>
              <a:t> etc.</a:t>
            </a:r>
          </a:p>
          <a:p>
            <a:r>
              <a:rPr lang="en-US" dirty="0" err="1"/>
              <a:t>ProActive</a:t>
            </a:r>
            <a:r>
              <a:rPr lang="en-US" dirty="0"/>
              <a:t> Parallel Suite</a:t>
            </a:r>
          </a:p>
          <a:p>
            <a:r>
              <a:rPr lang="en-US" dirty="0" err="1"/>
              <a:t>CommonJ</a:t>
            </a:r>
            <a:r>
              <a:rPr lang="en-US" dirty="0"/>
              <a:t> </a:t>
            </a:r>
            <a:r>
              <a:rPr lang="en-US" dirty="0" err="1"/>
              <a:t>WorkManager</a:t>
            </a:r>
            <a:r>
              <a:rPr lang="en-US" dirty="0"/>
              <a:t> (JEE)</a:t>
            </a:r>
          </a:p>
        </p:txBody>
      </p:sp>
    </p:spTree>
    <p:extLst>
      <p:ext uri="{BB962C8B-B14F-4D97-AF65-F5344CB8AC3E}">
        <p14:creationId xmlns:p14="http://schemas.microsoft.com/office/powerpoint/2010/main" val="22756899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Stability Patterns</a:t>
            </a:r>
          </a:p>
        </p:txBody>
      </p:sp>
    </p:spTree>
    <p:extLst>
      <p:ext uri="{BB962C8B-B14F-4D97-AF65-F5344CB8AC3E}">
        <p14:creationId xmlns:p14="http://schemas.microsoft.com/office/powerpoint/2010/main" val="106854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 name="Picture 1"/>
          <p:cNvPicPr>
            <a:picLocks noChangeAspect="1"/>
          </p:cNvPicPr>
          <p:nvPr/>
        </p:nvPicPr>
        <p:blipFill>
          <a:blip r:embed="rId5"/>
          <a:stretch>
            <a:fillRect/>
          </a:stretch>
        </p:blipFill>
        <p:spPr>
          <a:xfrm>
            <a:off x="2466976" y="562079"/>
            <a:ext cx="7114467" cy="417344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1869282" y="4661016"/>
            <a:ext cx="8791575" cy="1301673"/>
          </a:xfrm>
        </p:spPr>
        <p:txBody>
          <a:bodyPr vert="horz" lIns="91440" tIns="45720" rIns="91440" bIns="45720" rtlCol="0" anchor="b">
            <a:normAutofit/>
          </a:bodyPr>
          <a:lstStyle/>
          <a:p>
            <a:r>
              <a:rPr lang="en-US" sz="4800" dirty="0"/>
              <a:t>Master-Master Replication</a:t>
            </a:r>
          </a:p>
        </p:txBody>
      </p:sp>
    </p:spTree>
    <p:extLst>
      <p:ext uri="{BB962C8B-B14F-4D97-AF65-F5344CB8AC3E}">
        <p14:creationId xmlns:p14="http://schemas.microsoft.com/office/powerpoint/2010/main" val="42603241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Patterns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Timeouts</a:t>
            </a:r>
          </a:p>
          <a:p>
            <a:r>
              <a:rPr lang="en-US" dirty="0"/>
              <a:t>Circuit Breaker</a:t>
            </a:r>
          </a:p>
          <a:p>
            <a:r>
              <a:rPr lang="en-US" dirty="0"/>
              <a:t>Let-it-crash</a:t>
            </a:r>
          </a:p>
          <a:p>
            <a:r>
              <a:rPr lang="en-US" dirty="0"/>
              <a:t>Fail fast</a:t>
            </a:r>
          </a:p>
          <a:p>
            <a:r>
              <a:rPr lang="en-US" dirty="0"/>
              <a:t>Bulkheads</a:t>
            </a:r>
          </a:p>
          <a:p>
            <a:r>
              <a:rPr lang="en-US" dirty="0"/>
              <a:t>Steady State</a:t>
            </a:r>
          </a:p>
          <a:p>
            <a:r>
              <a:rPr lang="en-US" dirty="0"/>
              <a:t>Throttling</a:t>
            </a:r>
          </a:p>
        </p:txBody>
      </p:sp>
    </p:spTree>
    <p:extLst>
      <p:ext uri="{BB962C8B-B14F-4D97-AF65-F5344CB8AC3E}">
        <p14:creationId xmlns:p14="http://schemas.microsoft.com/office/powerpoint/2010/main" val="25564251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Always use timeouts (if possible):</a:t>
            </a:r>
          </a:p>
          <a:p>
            <a:pPr lvl="1"/>
            <a:r>
              <a:rPr lang="en-US" dirty="0" err="1"/>
              <a:t>Thread.wait</a:t>
            </a:r>
            <a:r>
              <a:rPr lang="en-US" dirty="0"/>
              <a:t>(timeout)</a:t>
            </a:r>
          </a:p>
          <a:p>
            <a:pPr lvl="1"/>
            <a:r>
              <a:rPr lang="en-US" dirty="0" err="1"/>
              <a:t>reentrantLock.tryLock</a:t>
            </a:r>
            <a:endParaRPr lang="en-US" dirty="0"/>
          </a:p>
          <a:p>
            <a:pPr lvl="1"/>
            <a:r>
              <a:rPr lang="en-US" dirty="0" err="1"/>
              <a:t>blockingQueue.poll</a:t>
            </a:r>
            <a:r>
              <a:rPr lang="en-US" dirty="0"/>
              <a:t>(</a:t>
            </a:r>
            <a:r>
              <a:rPr lang="en-US" dirty="0" err="1"/>
              <a:t>timeout,timeUnit</a:t>
            </a:r>
            <a:r>
              <a:rPr lang="en-US" dirty="0"/>
              <a:t>)/offer(..)</a:t>
            </a:r>
          </a:p>
          <a:p>
            <a:pPr lvl="1"/>
            <a:r>
              <a:rPr lang="en-US" dirty="0" err="1"/>
              <a:t>futureTask.get</a:t>
            </a:r>
            <a:r>
              <a:rPr lang="en-US" dirty="0"/>
              <a:t>(</a:t>
            </a:r>
            <a:r>
              <a:rPr lang="en-US" dirty="0" err="1"/>
              <a:t>timeout,timeUnit</a:t>
            </a:r>
            <a:r>
              <a:rPr lang="en-US" dirty="0"/>
              <a:t>)</a:t>
            </a:r>
          </a:p>
          <a:p>
            <a:pPr lvl="1"/>
            <a:r>
              <a:rPr lang="en-US" dirty="0" err="1"/>
              <a:t>socket.setSoTimeOut</a:t>
            </a:r>
            <a:r>
              <a:rPr lang="en-US" dirty="0"/>
              <a:t>(timeout)</a:t>
            </a:r>
          </a:p>
          <a:p>
            <a:pPr lvl="1"/>
            <a:r>
              <a:rPr lang="en-US" dirty="0"/>
              <a:t>etc.</a:t>
            </a:r>
          </a:p>
        </p:txBody>
      </p:sp>
    </p:spTree>
    <p:extLst>
      <p:ext uri="{BB962C8B-B14F-4D97-AF65-F5344CB8AC3E}">
        <p14:creationId xmlns:p14="http://schemas.microsoft.com/office/powerpoint/2010/main" val="34764953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4"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5"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8" name="Picture 7"/>
          <p:cNvPicPr>
            <a:picLocks noChangeAspect="1"/>
          </p:cNvPicPr>
          <p:nvPr/>
        </p:nvPicPr>
        <p:blipFill>
          <a:blip r:embed="rId5"/>
          <a:stretch>
            <a:fillRect/>
          </a:stretch>
        </p:blipFill>
        <p:spPr>
          <a:xfrm>
            <a:off x="5495925" y="466725"/>
            <a:ext cx="6580034" cy="544798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905560" y="2643717"/>
            <a:ext cx="4237940" cy="793221"/>
          </a:xfrm>
        </p:spPr>
        <p:txBody>
          <a:bodyPr vert="horz" lIns="91440" tIns="45720" rIns="91440" bIns="45720" rtlCol="0" anchor="b">
            <a:normAutofit/>
          </a:bodyPr>
          <a:lstStyle/>
          <a:p>
            <a:r>
              <a:rPr lang="en-US" sz="4400" dirty="0"/>
              <a:t>Circuit Breaker</a:t>
            </a:r>
          </a:p>
        </p:txBody>
      </p:sp>
    </p:spTree>
    <p:extLst>
      <p:ext uri="{BB962C8B-B14F-4D97-AF65-F5344CB8AC3E}">
        <p14:creationId xmlns:p14="http://schemas.microsoft.com/office/powerpoint/2010/main" val="39424460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4098" name="Picture 2" descr="Figure 1 - Invoking an operation in a hosted service using the Retry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85639" y="640698"/>
            <a:ext cx="7968384" cy="473122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305051" y="5480050"/>
            <a:ext cx="8791575" cy="780878"/>
          </a:xfrm>
        </p:spPr>
        <p:txBody>
          <a:bodyPr vert="horz" lIns="91440" tIns="45720" rIns="91440" bIns="45720" rtlCol="0" anchor="b">
            <a:normAutofit/>
          </a:bodyPr>
          <a:lstStyle/>
          <a:p>
            <a:r>
              <a:rPr lang="en-US" sz="4800" dirty="0"/>
              <a:t>Retry pattern</a:t>
            </a:r>
          </a:p>
        </p:txBody>
      </p:sp>
    </p:spTree>
    <p:extLst>
      <p:ext uri="{BB962C8B-B14F-4D97-AF65-F5344CB8AC3E}">
        <p14:creationId xmlns:p14="http://schemas.microsoft.com/office/powerpoint/2010/main" val="8655058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it Crash</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Embrace failure as a natural state in the life-cycle of the application</a:t>
            </a:r>
          </a:p>
          <a:p>
            <a:r>
              <a:rPr lang="en-US" dirty="0"/>
              <a:t>Instead of trying to prevent it; manage it</a:t>
            </a:r>
          </a:p>
          <a:p>
            <a:r>
              <a:rPr lang="en-US" dirty="0"/>
              <a:t>Process supervision</a:t>
            </a:r>
          </a:p>
          <a:p>
            <a:r>
              <a:rPr lang="en-US" dirty="0"/>
              <a:t>Supervisor hierarchies (from Erlang)</a:t>
            </a:r>
          </a:p>
          <a:p>
            <a:r>
              <a:rPr lang="en-US" dirty="0"/>
              <a:t>Restart by UD / FD</a:t>
            </a:r>
          </a:p>
        </p:txBody>
      </p:sp>
    </p:spTree>
    <p:extLst>
      <p:ext uri="{BB962C8B-B14F-4D97-AF65-F5344CB8AC3E}">
        <p14:creationId xmlns:p14="http://schemas.microsoft.com/office/powerpoint/2010/main" val="23401418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 fast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Avoid “slow responses”</a:t>
            </a:r>
          </a:p>
          <a:p>
            <a:r>
              <a:rPr lang="en-US" dirty="0"/>
              <a:t>Separate:</a:t>
            </a:r>
          </a:p>
          <a:p>
            <a:pPr lvl="1"/>
            <a:r>
              <a:rPr lang="en-US" dirty="0" err="1"/>
              <a:t>SystemError</a:t>
            </a:r>
            <a:r>
              <a:rPr lang="en-US" dirty="0"/>
              <a:t> - resources not available</a:t>
            </a:r>
          </a:p>
          <a:p>
            <a:pPr lvl="1"/>
            <a:r>
              <a:rPr lang="en-US" dirty="0" err="1"/>
              <a:t>ApplicationError</a:t>
            </a:r>
            <a:r>
              <a:rPr lang="en-US" dirty="0"/>
              <a:t> - bad user input </a:t>
            </a:r>
            <a:r>
              <a:rPr lang="en-US" dirty="0" err="1"/>
              <a:t>etc</a:t>
            </a:r>
            <a:endParaRPr lang="en-US" dirty="0"/>
          </a:p>
          <a:p>
            <a:r>
              <a:rPr lang="en-US" dirty="0"/>
              <a:t>Verify resource availability before starting expensive task</a:t>
            </a:r>
          </a:p>
          <a:p>
            <a:r>
              <a:rPr lang="en-US" dirty="0"/>
              <a:t>Input validation immediately</a:t>
            </a:r>
          </a:p>
        </p:txBody>
      </p:sp>
    </p:spTree>
    <p:extLst>
      <p:ext uri="{BB962C8B-B14F-4D97-AF65-F5344CB8AC3E}">
        <p14:creationId xmlns:p14="http://schemas.microsoft.com/office/powerpoint/2010/main" val="26236177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Bulkhead</a:t>
            </a:r>
          </a:p>
        </p:txBody>
      </p:sp>
      <p:pic>
        <p:nvPicPr>
          <p:cNvPr id="5" name="Picture 4"/>
          <p:cNvPicPr>
            <a:picLocks noChangeAspect="1"/>
          </p:cNvPicPr>
          <p:nvPr/>
        </p:nvPicPr>
        <p:blipFill>
          <a:blip r:embed="rId3"/>
          <a:stretch>
            <a:fillRect/>
          </a:stretch>
        </p:blipFill>
        <p:spPr>
          <a:xfrm>
            <a:off x="1141412" y="1810198"/>
            <a:ext cx="7652963" cy="4969476"/>
          </a:xfrm>
          <a:prstGeom prst="rect">
            <a:avLst/>
          </a:prstGeom>
        </p:spPr>
      </p:pic>
    </p:spTree>
    <p:extLst>
      <p:ext uri="{BB962C8B-B14F-4D97-AF65-F5344CB8AC3E}">
        <p14:creationId xmlns:p14="http://schemas.microsoft.com/office/powerpoint/2010/main" val="41833972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Content Placeholder 6"/>
          <p:cNvPicPr>
            <a:picLocks noChangeAspect="1"/>
          </p:cNvPicPr>
          <p:nvPr/>
        </p:nvPicPr>
        <p:blipFill>
          <a:blip r:embed="rId4"/>
          <a:stretch>
            <a:fillRect/>
          </a:stretch>
        </p:blipFill>
        <p:spPr>
          <a:xfrm>
            <a:off x="6958801" y="618518"/>
            <a:ext cx="3730676"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141413" y="618518"/>
            <a:ext cx="4459286" cy="1478570"/>
          </a:xfrm>
        </p:spPr>
        <p:txBody>
          <a:bodyPr>
            <a:normAutofit/>
          </a:bodyPr>
          <a:lstStyle/>
          <a:p>
            <a:r>
              <a:rPr lang="en-US" sz="3200"/>
              <a:t>Bulkhead</a:t>
            </a:r>
          </a:p>
        </p:txBody>
      </p:sp>
      <p:sp>
        <p:nvSpPr>
          <p:cNvPr id="12" name="Content Placeholder 11"/>
          <p:cNvSpPr>
            <a:spLocks noGrp="1"/>
          </p:cNvSpPr>
          <p:nvPr>
            <p:ph idx="1"/>
          </p:nvPr>
        </p:nvSpPr>
        <p:spPr>
          <a:xfrm>
            <a:off x="1141412" y="2249487"/>
            <a:ext cx="4459287" cy="3965046"/>
          </a:xfrm>
        </p:spPr>
        <p:txBody>
          <a:bodyPr>
            <a:normAutofit/>
          </a:bodyPr>
          <a:lstStyle/>
          <a:p>
            <a:r>
              <a:rPr lang="en-US" sz="2000" dirty="0"/>
              <a:t>Partition and tolerate failure in one part</a:t>
            </a:r>
          </a:p>
          <a:p>
            <a:r>
              <a:rPr lang="en-US" sz="2000" dirty="0"/>
              <a:t>Redundancy</a:t>
            </a:r>
          </a:p>
          <a:p>
            <a:r>
              <a:rPr lang="en-US" sz="2000" dirty="0"/>
              <a:t>Applies to threads as well:</a:t>
            </a:r>
          </a:p>
          <a:p>
            <a:pPr lvl="1"/>
            <a:r>
              <a:rPr lang="en-US" sz="1600" dirty="0"/>
              <a:t>One pool for admin tasks to be able to perform tasks even though all threads are blocked</a:t>
            </a:r>
          </a:p>
        </p:txBody>
      </p:sp>
    </p:spTree>
    <p:extLst>
      <p:ext uri="{BB962C8B-B14F-4D97-AF65-F5344CB8AC3E}">
        <p14:creationId xmlns:p14="http://schemas.microsoft.com/office/powerpoint/2010/main" val="31654061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Steady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Clean up after you</a:t>
            </a:r>
          </a:p>
          <a:p>
            <a:r>
              <a:rPr lang="en-US" dirty="0"/>
              <a:t>Logging:</a:t>
            </a:r>
          </a:p>
          <a:p>
            <a:pPr lvl="1"/>
            <a:r>
              <a:rPr lang="en-US" dirty="0" err="1"/>
              <a:t>RollingFileAppender</a:t>
            </a:r>
            <a:r>
              <a:rPr lang="en-US" dirty="0"/>
              <a:t> (log4j)</a:t>
            </a:r>
          </a:p>
          <a:p>
            <a:pPr lvl="1"/>
            <a:r>
              <a:rPr lang="en-US" dirty="0" err="1"/>
              <a:t>logrotate</a:t>
            </a:r>
            <a:r>
              <a:rPr lang="en-US" dirty="0"/>
              <a:t> (Unix)</a:t>
            </a:r>
          </a:p>
          <a:p>
            <a:pPr lvl="1"/>
            <a:r>
              <a:rPr lang="en-US" dirty="0"/>
              <a:t>Scribe - server for aggregating streaming log data</a:t>
            </a:r>
          </a:p>
          <a:p>
            <a:pPr lvl="1"/>
            <a:r>
              <a:rPr lang="en-US" dirty="0"/>
              <a:t>Always put logs on separate disk</a:t>
            </a:r>
          </a:p>
        </p:txBody>
      </p:sp>
    </p:spTree>
    <p:extLst>
      <p:ext uri="{BB962C8B-B14F-4D97-AF65-F5344CB8AC3E}">
        <p14:creationId xmlns:p14="http://schemas.microsoft.com/office/powerpoint/2010/main" val="23933797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64497" y="4421428"/>
            <a:ext cx="6786975" cy="867224"/>
          </a:xfrm>
          <a:prstGeom prst="round2DiagRect">
            <a:avLst>
              <a:gd name="adj1" fmla="val 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3" y="618517"/>
            <a:ext cx="2877336" cy="5507328"/>
          </a:xfrm>
        </p:spPr>
        <p:txBody>
          <a:bodyPr>
            <a:normAutofit/>
          </a:bodyPr>
          <a:lstStyle/>
          <a:p>
            <a:r>
              <a:rPr lang="en-US" dirty="0"/>
              <a:t>Throttling</a:t>
            </a:r>
          </a:p>
        </p:txBody>
      </p:sp>
      <p:sp>
        <p:nvSpPr>
          <p:cNvPr id="3" name="Content Placeholder 2"/>
          <p:cNvSpPr>
            <a:spLocks noGrp="1"/>
          </p:cNvSpPr>
          <p:nvPr>
            <p:ph idx="1"/>
          </p:nvPr>
        </p:nvSpPr>
        <p:spPr>
          <a:xfrm>
            <a:off x="4540743" y="638650"/>
            <a:ext cx="7034485" cy="3782778"/>
          </a:xfrm>
        </p:spPr>
        <p:txBody>
          <a:bodyPr>
            <a:normAutofit/>
          </a:bodyPr>
          <a:lstStyle/>
          <a:p>
            <a:r>
              <a:rPr lang="en-US" dirty="0"/>
              <a:t>Maintain a steady pace</a:t>
            </a:r>
          </a:p>
          <a:p>
            <a:r>
              <a:rPr lang="en-US" dirty="0"/>
              <a:t>Count requests</a:t>
            </a:r>
          </a:p>
          <a:p>
            <a:r>
              <a:rPr lang="en-US" dirty="0"/>
              <a:t>If limit reached, back-off (drop, raise error)</a:t>
            </a:r>
          </a:p>
          <a:p>
            <a:r>
              <a:rPr lang="en-US" dirty="0"/>
              <a:t>Queue requests</a:t>
            </a:r>
          </a:p>
          <a:p>
            <a:r>
              <a:rPr lang="en-US" dirty="0"/>
              <a:t>Used in for example Staged Event-Driven Architecture (SEDA)</a:t>
            </a:r>
          </a:p>
        </p:txBody>
      </p:sp>
    </p:spTree>
    <p:extLst>
      <p:ext uri="{BB962C8B-B14F-4D97-AF65-F5344CB8AC3E}">
        <p14:creationId xmlns:p14="http://schemas.microsoft.com/office/powerpoint/2010/main" val="3275575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3" name="Picture 2"/>
          <p:cNvPicPr>
            <a:picLocks noChangeAspect="1"/>
          </p:cNvPicPr>
          <p:nvPr/>
        </p:nvPicPr>
        <p:blipFill>
          <a:blip r:embed="rId5"/>
          <a:stretch>
            <a:fillRect/>
          </a:stretch>
        </p:blipFill>
        <p:spPr>
          <a:xfrm>
            <a:off x="3228975" y="343733"/>
            <a:ext cx="5684585" cy="49029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26469" y="5099921"/>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30866935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DevOps Pattern</a:t>
            </a:r>
          </a:p>
        </p:txBody>
      </p:sp>
    </p:spTree>
    <p:extLst>
      <p:ext uri="{BB962C8B-B14F-4D97-AF65-F5344CB8AC3E}">
        <p14:creationId xmlns:p14="http://schemas.microsoft.com/office/powerpoint/2010/main" val="15461826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 pattern</a:t>
            </a:r>
          </a:p>
        </p:txBody>
      </p:sp>
      <p:sp>
        <p:nvSpPr>
          <p:cNvPr id="5" name="Content Placeholder 4"/>
          <p:cNvSpPr>
            <a:spLocks noGrp="1"/>
          </p:cNvSpPr>
          <p:nvPr>
            <p:ph idx="1"/>
          </p:nvPr>
        </p:nvSpPr>
        <p:spPr/>
        <p:txBody>
          <a:bodyPr>
            <a:normAutofit/>
          </a:bodyPr>
          <a:lstStyle/>
          <a:p>
            <a:r>
              <a:rPr lang="en-US" dirty="0"/>
              <a:t>Leader Election </a:t>
            </a:r>
          </a:p>
          <a:p>
            <a:r>
              <a:rPr lang="en-US" dirty="0"/>
              <a:t>External Configuration Store</a:t>
            </a:r>
          </a:p>
          <a:p>
            <a:r>
              <a:rPr lang="en-US" dirty="0"/>
              <a:t>Runtime Reconfiguration </a:t>
            </a:r>
          </a:p>
          <a:p>
            <a:r>
              <a:rPr lang="en-US" dirty="0"/>
              <a:t>Health Endpoint Monitoring</a:t>
            </a:r>
          </a:p>
          <a:p>
            <a:r>
              <a:rPr lang="en-US" dirty="0"/>
              <a:t>Scheduler Agent Supervisor</a:t>
            </a:r>
          </a:p>
          <a:p>
            <a:r>
              <a:rPr lang="en-US" dirty="0"/>
              <a:t>Telemetry</a:t>
            </a:r>
          </a:p>
          <a:p>
            <a:endParaRPr lang="en-US" dirty="0"/>
          </a:p>
        </p:txBody>
      </p:sp>
    </p:spTree>
    <p:extLst>
      <p:ext uri="{BB962C8B-B14F-4D97-AF65-F5344CB8AC3E}">
        <p14:creationId xmlns:p14="http://schemas.microsoft.com/office/powerpoint/2010/main" val="12576728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Leader Election</a:t>
            </a:r>
          </a:p>
        </p:txBody>
      </p:sp>
      <p:sp>
        <p:nvSpPr>
          <p:cNvPr id="5" name="Content Placeholder 4"/>
          <p:cNvSpPr>
            <a:spLocks noGrp="1"/>
          </p:cNvSpPr>
          <p:nvPr>
            <p:ph idx="1"/>
          </p:nvPr>
        </p:nvSpPr>
        <p:spPr/>
        <p:txBody>
          <a:bodyPr/>
          <a:lstStyle/>
          <a:p>
            <a:r>
              <a:rPr lang="en-US" dirty="0"/>
              <a:t>Node Signature </a:t>
            </a:r>
          </a:p>
          <a:p>
            <a:r>
              <a:rPr lang="en-US" dirty="0"/>
              <a:t>Bully Algorithm</a:t>
            </a:r>
          </a:p>
          <a:p>
            <a:r>
              <a:rPr lang="en-US" dirty="0"/>
              <a:t>Ring Algorithm</a:t>
            </a:r>
          </a:p>
          <a:p>
            <a:r>
              <a:rPr lang="en-US" dirty="0"/>
              <a:t>Acquire </a:t>
            </a:r>
            <a:r>
              <a:rPr lang="en-US" dirty="0" err="1"/>
              <a:t>Mutex</a:t>
            </a:r>
            <a:endParaRPr lang="en-US" dirty="0"/>
          </a:p>
        </p:txBody>
      </p:sp>
    </p:spTree>
    <p:extLst>
      <p:ext uri="{BB962C8B-B14F-4D97-AF65-F5344CB8AC3E}">
        <p14:creationId xmlns:p14="http://schemas.microsoft.com/office/powerpoint/2010/main" val="1114385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1450" y="2493500"/>
            <a:ext cx="3901642" cy="1478570"/>
          </a:xfrm>
        </p:spPr>
        <p:txBody>
          <a:bodyPr/>
          <a:lstStyle/>
          <a:p>
            <a:r>
              <a:rPr lang="en-US" dirty="0"/>
              <a:t>Bully Algorithm</a:t>
            </a:r>
          </a:p>
        </p:txBody>
      </p:sp>
      <p:pic>
        <p:nvPicPr>
          <p:cNvPr id="10242" name="Picture 2" descr="http://www.cs.colostate.edu/~cs551/Figures/Bully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575" y="719426"/>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cs.colostate.edu/~cs551/Figures/Bull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512" y="719426"/>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cs.colostate.edu/~cs551/Figures/Bully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576" y="3637106"/>
            <a:ext cx="2809874" cy="242887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www.cs.colostate.edu/~cs551/Figures/Bully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511" y="3637106"/>
            <a:ext cx="28098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0398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Bully Algorithm</a:t>
            </a:r>
          </a:p>
        </p:txBody>
      </p:sp>
      <p:pic>
        <p:nvPicPr>
          <p:cNvPr id="10250" name="Picture 10" descr="http://www.cs.colostate.edu/~cs551/Figures/Bully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779463"/>
            <a:ext cx="28098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cs.colostate.edu/~cs551/Figures/Bully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2"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cs.colostate.edu/~cs551/Figures/Bully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879" y="7815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cs.colostate.edu/~cs551/Figures/Bully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878" y="3871423"/>
            <a:ext cx="280987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374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2290" name="Picture 2" descr="http://www.cs.colostate.edu/~cs551/Figures/RingElect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cs.colostate.edu/~cs551/Figures/RingElect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245" y="743441"/>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cs.colostate.edu/~cs551/Figures/RingElect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2"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www.cs.colostate.edu/~cs551/Figures/RingElect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245" y="3557588"/>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3338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3314" name="Picture 2" descr="http://www.cs.colostate.edu/~cs551/Figures/RingElect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cs.colostate.edu/~cs551/Figures/RingElect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135" y="733915"/>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cs.colostate.edu/~cs551/Figures/RingElect6.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www.cs.colostate.edu/~cs551/Figures/RingElect7.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4"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277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Ring Algorithm</a:t>
            </a:r>
          </a:p>
        </p:txBody>
      </p:sp>
      <p:pic>
        <p:nvPicPr>
          <p:cNvPr id="14338" name="Picture 2" descr="http://www.cs.colostate.edu/~cs551/Figures/RingElect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134" y="752388"/>
            <a:ext cx="28098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cs.colostate.edu/~cs551/Figures/RingElect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8" y="714288"/>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cs.colostate.edu/~cs551/Figures/RingElect1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www.cs.colostate.edu/~cs551/Figures/RingElect1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133" y="3439015"/>
            <a:ext cx="280987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533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79472" y="2596053"/>
            <a:ext cx="3944937" cy="1478570"/>
          </a:xfrm>
        </p:spPr>
        <p:txBody>
          <a:bodyPr/>
          <a:lstStyle/>
          <a:p>
            <a:r>
              <a:rPr lang="en-US" dirty="0"/>
              <a:t>Acquire </a:t>
            </a:r>
            <a:r>
              <a:rPr lang="en-US" dirty="0" err="1"/>
              <a:t>Mutex</a:t>
            </a:r>
            <a:endParaRPr lang="en-US" dirty="0"/>
          </a:p>
        </p:txBody>
      </p:sp>
      <p:pic>
        <p:nvPicPr>
          <p:cNvPr id="15362" name="Picture 2" descr="Figure 1 illustrates the functions of the BlobDistributedMutex cl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0"/>
            <a:ext cx="4195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3255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Configuration Store</a:t>
            </a:r>
          </a:p>
        </p:txBody>
      </p:sp>
      <p:pic>
        <p:nvPicPr>
          <p:cNvPr id="16386" name="Picture 2" descr="An overview of the External Configuration Store pattern with optional local ca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225863"/>
            <a:ext cx="9905998" cy="442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8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Fallacies of Distributed Computing</a:t>
            </a:r>
            <a:br>
              <a:rPr lang="en-US" dirty="0"/>
            </a:br>
            <a:r>
              <a:rPr lang="en-US" sz="1600" dirty="0"/>
              <a:t>Dr. Dobb's Portal </a:t>
            </a:r>
            <a:r>
              <a:rPr lang="en-US" sz="1600" dirty="0">
                <a:hlinkClick r:id="rId3"/>
              </a:rPr>
              <a:t>www.ddj.com/dept/architect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Network is reliable</a:t>
            </a:r>
          </a:p>
          <a:p>
            <a:r>
              <a:rPr lang="en-US" dirty="0"/>
              <a:t>Latency is zero</a:t>
            </a:r>
          </a:p>
          <a:p>
            <a:r>
              <a:rPr lang="en-US" dirty="0"/>
              <a:t>Bandwidth is infinite</a:t>
            </a:r>
          </a:p>
          <a:p>
            <a:r>
              <a:rPr lang="en-US" dirty="0"/>
              <a:t>The network is secure</a:t>
            </a:r>
          </a:p>
          <a:p>
            <a:r>
              <a:rPr lang="en-US" dirty="0"/>
              <a:t>Topology doesn’t change</a:t>
            </a:r>
          </a:p>
          <a:p>
            <a:r>
              <a:rPr lang="en-US" dirty="0"/>
              <a:t>There is one administrator</a:t>
            </a:r>
          </a:p>
          <a:p>
            <a:r>
              <a:rPr lang="en-US" dirty="0"/>
              <a:t>Transport cost is zero</a:t>
            </a:r>
          </a:p>
          <a:p>
            <a:r>
              <a:rPr lang="en-US" dirty="0"/>
              <a:t>The network is homogeneous</a:t>
            </a:r>
          </a:p>
          <a:p>
            <a:endParaRPr lang="en-US" dirty="0"/>
          </a:p>
        </p:txBody>
      </p:sp>
    </p:spTree>
    <p:extLst>
      <p:ext uri="{BB962C8B-B14F-4D97-AF65-F5344CB8AC3E}">
        <p14:creationId xmlns:p14="http://schemas.microsoft.com/office/powerpoint/2010/main" val="170904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4" name="Picture 3"/>
          <p:cNvPicPr>
            <a:picLocks noChangeAspect="1"/>
          </p:cNvPicPr>
          <p:nvPr/>
        </p:nvPicPr>
        <p:blipFill>
          <a:blip r:embed="rId5"/>
          <a:stretch>
            <a:fillRect/>
          </a:stretch>
        </p:blipFill>
        <p:spPr>
          <a:xfrm>
            <a:off x="3046809" y="493322"/>
            <a:ext cx="5884070" cy="480474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2262188" y="5137372"/>
            <a:ext cx="8791575" cy="1301673"/>
          </a:xfrm>
        </p:spPr>
        <p:txBody>
          <a:bodyPr vert="horz" lIns="91440" tIns="45720" rIns="91440" bIns="45720" rtlCol="0" anchor="b">
            <a:normAutofit/>
          </a:bodyPr>
          <a:lstStyle/>
          <a:p>
            <a:r>
              <a:rPr lang="en-US" sz="4800" dirty="0"/>
              <a:t>Buddy replication</a:t>
            </a:r>
          </a:p>
        </p:txBody>
      </p:sp>
    </p:spTree>
    <p:extLst>
      <p:ext uri="{BB962C8B-B14F-4D97-AF65-F5344CB8AC3E}">
        <p14:creationId xmlns:p14="http://schemas.microsoft.com/office/powerpoint/2010/main" val="5121605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540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Runtime Reconfiguration</a:t>
            </a:r>
          </a:p>
        </p:txBody>
      </p:sp>
      <p:pic>
        <p:nvPicPr>
          <p:cNvPr id="17410" name="Picture 2" descr="Figure 1 - A basic overview of this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171845"/>
            <a:ext cx="10162680" cy="349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511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Health Endpoint Monitoring</a:t>
            </a:r>
          </a:p>
        </p:txBody>
      </p:sp>
      <p:pic>
        <p:nvPicPr>
          <p:cNvPr id="18434" name="Picture 2" descr="Overview of th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335962" cy="46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629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204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0482" name="Picture 2" descr="Figure 1 - The actors in the Scheduler Agent Supervisor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306494" y="527051"/>
            <a:ext cx="6737191" cy="580389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62419" y="1597025"/>
            <a:ext cx="3706294" cy="2387600"/>
          </a:xfrm>
        </p:spPr>
        <p:txBody>
          <a:bodyPr vert="horz" lIns="91440" tIns="45720" rIns="91440" bIns="45720" rtlCol="0" anchor="b">
            <a:normAutofit/>
          </a:bodyPr>
          <a:lstStyle/>
          <a:p>
            <a:r>
              <a:rPr lang="en-US" sz="4400" dirty="0"/>
              <a:t>Scheduler Agent Supervisor</a:t>
            </a:r>
          </a:p>
        </p:txBody>
      </p:sp>
    </p:spTree>
    <p:extLst>
      <p:ext uri="{BB962C8B-B14F-4D97-AF65-F5344CB8AC3E}">
        <p14:creationId xmlns:p14="http://schemas.microsoft.com/office/powerpoint/2010/main" val="26135869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Telemetry and Metering</a:t>
            </a:r>
          </a:p>
        </p:txBody>
      </p:sp>
      <p:sp>
        <p:nvSpPr>
          <p:cNvPr id="5" name="Content Placeholder 4"/>
          <p:cNvSpPr>
            <a:spLocks noGrp="1"/>
          </p:cNvSpPr>
          <p:nvPr>
            <p:ph idx="1"/>
          </p:nvPr>
        </p:nvSpPr>
        <p:spPr/>
        <p:txBody>
          <a:bodyPr>
            <a:normAutofit fontScale="92500" lnSpcReduction="20000"/>
          </a:bodyPr>
          <a:lstStyle/>
          <a:p>
            <a:r>
              <a:rPr lang="en-US" dirty="0"/>
              <a:t>Data can be divided into three categories</a:t>
            </a:r>
          </a:p>
          <a:p>
            <a:pPr lvl="1"/>
            <a:r>
              <a:rPr lang="en-US" dirty="0"/>
              <a:t>Real time data</a:t>
            </a:r>
          </a:p>
          <a:p>
            <a:pPr lvl="2"/>
            <a:r>
              <a:rPr lang="en-US" dirty="0" err="1"/>
              <a:t>Ddelay</a:t>
            </a:r>
            <a:r>
              <a:rPr lang="en-US" dirty="0"/>
              <a:t> in seconds, retention 24 hours</a:t>
            </a:r>
          </a:p>
          <a:p>
            <a:pPr lvl="2"/>
            <a:r>
              <a:rPr lang="en-US" dirty="0"/>
              <a:t>Service Data Store, monitoring and alerting</a:t>
            </a:r>
          </a:p>
          <a:p>
            <a:pPr lvl="1"/>
            <a:r>
              <a:rPr lang="en-US" dirty="0"/>
              <a:t>Short term data</a:t>
            </a:r>
          </a:p>
          <a:p>
            <a:pPr lvl="2"/>
            <a:r>
              <a:rPr lang="en-US" dirty="0"/>
              <a:t>Delay with 30 minutes, retention for one week.</a:t>
            </a:r>
          </a:p>
          <a:p>
            <a:pPr lvl="2"/>
            <a:r>
              <a:rPr lang="en-US" dirty="0"/>
              <a:t>Kusto, service diagnosis </a:t>
            </a:r>
          </a:p>
          <a:p>
            <a:pPr lvl="1"/>
            <a:r>
              <a:rPr lang="en-US" dirty="0"/>
              <a:t>Long term data</a:t>
            </a:r>
          </a:p>
          <a:p>
            <a:pPr lvl="2"/>
            <a:r>
              <a:rPr lang="en-US" dirty="0"/>
              <a:t>Daily data, retention for years</a:t>
            </a:r>
          </a:p>
          <a:p>
            <a:pPr lvl="2"/>
            <a:r>
              <a:rPr lang="en-US" dirty="0"/>
              <a:t>Cosmos, business analysis</a:t>
            </a:r>
          </a:p>
        </p:txBody>
      </p:sp>
    </p:spTree>
    <p:extLst>
      <p:ext uri="{BB962C8B-B14F-4D97-AF65-F5344CB8AC3E}">
        <p14:creationId xmlns:p14="http://schemas.microsoft.com/office/powerpoint/2010/main" val="756986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Pattern</a:t>
            </a:r>
          </a:p>
        </p:txBody>
      </p:sp>
    </p:spTree>
    <p:extLst>
      <p:ext uri="{BB962C8B-B14F-4D97-AF65-F5344CB8AC3E}">
        <p14:creationId xmlns:p14="http://schemas.microsoft.com/office/powerpoint/2010/main" val="8548495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pattern</a:t>
            </a:r>
          </a:p>
        </p:txBody>
      </p:sp>
      <p:sp>
        <p:nvSpPr>
          <p:cNvPr id="5" name="Content Placeholder 4"/>
          <p:cNvSpPr>
            <a:spLocks noGrp="1"/>
          </p:cNvSpPr>
          <p:nvPr>
            <p:ph idx="1"/>
          </p:nvPr>
        </p:nvSpPr>
        <p:spPr/>
        <p:txBody>
          <a:bodyPr>
            <a:normAutofit/>
          </a:bodyPr>
          <a:lstStyle/>
          <a:p>
            <a:r>
              <a:rPr lang="en-US" dirty="0"/>
              <a:t>Federated Identity Pattern</a:t>
            </a:r>
          </a:p>
          <a:p>
            <a:r>
              <a:rPr lang="en-US" dirty="0"/>
              <a:t>Valet Key Pattern</a:t>
            </a:r>
          </a:p>
          <a:p>
            <a:r>
              <a:rPr lang="en-US" dirty="0"/>
              <a:t>Gatekeeper Pattern</a:t>
            </a:r>
          </a:p>
        </p:txBody>
      </p:sp>
    </p:spTree>
    <p:extLst>
      <p:ext uri="{BB962C8B-B14F-4D97-AF65-F5344CB8AC3E}">
        <p14:creationId xmlns:p14="http://schemas.microsoft.com/office/powerpoint/2010/main" val="6707066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15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1506" name="Picture 2" descr="An overview of federated authent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933334" y="1611313"/>
            <a:ext cx="5058015" cy="427809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7100360" y="2886606"/>
            <a:ext cx="4891616" cy="894820"/>
          </a:xfrm>
        </p:spPr>
        <p:txBody>
          <a:bodyPr vert="horz" lIns="91440" tIns="45720" rIns="91440" bIns="45720" rtlCol="0" anchor="b">
            <a:normAutofit/>
          </a:bodyPr>
          <a:lstStyle/>
          <a:p>
            <a:r>
              <a:rPr lang="en-US" sz="4400" dirty="0"/>
              <a:t>Federated Identity</a:t>
            </a:r>
          </a:p>
        </p:txBody>
      </p:sp>
    </p:spTree>
    <p:extLst>
      <p:ext uri="{BB962C8B-B14F-4D97-AF65-F5344CB8AC3E}">
        <p14:creationId xmlns:p14="http://schemas.microsoft.com/office/powerpoint/2010/main" val="7174012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25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6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67" name="Group 26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2530" name="Picture 2" descr="How users at a large enterprise subscriber access the applicatio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07456" y="746125"/>
            <a:ext cx="8946320" cy="398111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4972088"/>
            <a:ext cx="8791575" cy="1301673"/>
          </a:xfrm>
        </p:spPr>
        <p:txBody>
          <a:bodyPr vert="horz" lIns="91440" tIns="45720" rIns="91440" bIns="45720" rtlCol="0" anchor="b">
            <a:normAutofit/>
          </a:bodyPr>
          <a:lstStyle/>
          <a:p>
            <a:r>
              <a:rPr lang="en-US" sz="4800" dirty="0"/>
              <a:t>Federated Identity</a:t>
            </a:r>
          </a:p>
        </p:txBody>
      </p:sp>
    </p:spTree>
    <p:extLst>
      <p:ext uri="{BB962C8B-B14F-4D97-AF65-F5344CB8AC3E}">
        <p14:creationId xmlns:p14="http://schemas.microsoft.com/office/powerpoint/2010/main" val="19702533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 name="Title 3"/>
          <p:cNvSpPr>
            <a:spLocks noGrp="1"/>
          </p:cNvSpPr>
          <p:nvPr>
            <p:ph type="title"/>
          </p:nvPr>
        </p:nvSpPr>
        <p:spPr>
          <a:xfrm>
            <a:off x="2128838" y="4638714"/>
            <a:ext cx="8791575" cy="1301673"/>
          </a:xfrm>
        </p:spPr>
        <p:txBody>
          <a:bodyPr vert="horz" lIns="91440" tIns="45720" rIns="91440" bIns="45720" rtlCol="0" anchor="b">
            <a:normAutofit/>
          </a:bodyPr>
          <a:lstStyle/>
          <a:p>
            <a:r>
              <a:rPr lang="en-US" sz="4800" dirty="0"/>
              <a:t>Valet Key pattern</a:t>
            </a:r>
          </a:p>
        </p:txBody>
      </p:sp>
      <p:pic>
        <p:nvPicPr>
          <p:cNvPr id="24578" name="Picture 2" descr="Figure 1 - Overview of the patte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918" y="681038"/>
            <a:ext cx="7503464" cy="38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2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Patterns: state</a:t>
            </a:r>
          </a:p>
        </p:txBody>
      </p:sp>
    </p:spTree>
    <p:extLst>
      <p:ext uri="{BB962C8B-B14F-4D97-AF65-F5344CB8AC3E}">
        <p14:creationId xmlns:p14="http://schemas.microsoft.com/office/powerpoint/2010/main" val="26583933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Rectangle 2355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0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5" name="Group 20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3554" name="Picture 2" descr="High-level overview of this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876424" y="1154717"/>
            <a:ext cx="8791575" cy="280044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876424" y="4141693"/>
            <a:ext cx="8791575" cy="1301673"/>
          </a:xfrm>
        </p:spPr>
        <p:txBody>
          <a:bodyPr vert="horz" lIns="91440" tIns="45720" rIns="91440" bIns="45720" rtlCol="0" anchor="b">
            <a:normAutofit/>
          </a:bodyPr>
          <a:lstStyle/>
          <a:p>
            <a:r>
              <a:rPr lang="en-US" sz="4800" dirty="0"/>
              <a:t>Gatekeeper</a:t>
            </a:r>
          </a:p>
        </p:txBody>
      </p:sp>
    </p:spTree>
    <p:extLst>
      <p:ext uri="{BB962C8B-B14F-4D97-AF65-F5344CB8AC3E}">
        <p14:creationId xmlns:p14="http://schemas.microsoft.com/office/powerpoint/2010/main" val="32734810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Cloud Scenario &amp; Algorithm</a:t>
            </a:r>
          </a:p>
        </p:txBody>
      </p:sp>
    </p:spTree>
    <p:extLst>
      <p:ext uri="{BB962C8B-B14F-4D97-AF65-F5344CB8AC3E}">
        <p14:creationId xmlns:p14="http://schemas.microsoft.com/office/powerpoint/2010/main" val="31137639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Cloud Scenario &amp; Algorithm</a:t>
            </a:r>
          </a:p>
        </p:txBody>
      </p:sp>
      <p:sp>
        <p:nvSpPr>
          <p:cNvPr id="5" name="Content Placeholder 4"/>
          <p:cNvSpPr>
            <a:spLocks noGrp="1"/>
          </p:cNvSpPr>
          <p:nvPr>
            <p:ph idx="1"/>
          </p:nvPr>
        </p:nvSpPr>
        <p:spPr/>
        <p:txBody>
          <a:bodyPr>
            <a:normAutofit/>
          </a:bodyPr>
          <a:lstStyle/>
          <a:p>
            <a:r>
              <a:rPr lang="en-US" dirty="0"/>
              <a:t>Recommender System</a:t>
            </a:r>
          </a:p>
          <a:p>
            <a:r>
              <a:rPr lang="en-US" dirty="0"/>
              <a:t>Facebook News Feed and Timeline</a:t>
            </a:r>
          </a:p>
          <a:p>
            <a:r>
              <a:rPr lang="en-US" dirty="0"/>
              <a:t>Tweeter snow flakes</a:t>
            </a:r>
          </a:p>
          <a:p>
            <a:r>
              <a:rPr lang="en-US" dirty="0"/>
              <a:t>Geo Hash</a:t>
            </a:r>
          </a:p>
          <a:p>
            <a:r>
              <a:rPr lang="en-US" dirty="0"/>
              <a:t>Bloom Filter</a:t>
            </a:r>
          </a:p>
        </p:txBody>
      </p:sp>
    </p:spTree>
    <p:extLst>
      <p:ext uri="{BB962C8B-B14F-4D97-AF65-F5344CB8AC3E}">
        <p14:creationId xmlns:p14="http://schemas.microsoft.com/office/powerpoint/2010/main" val="36403430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Paradigms of recommender systems</a:t>
            </a:r>
          </a:p>
        </p:txBody>
      </p:sp>
      <p:sp>
        <p:nvSpPr>
          <p:cNvPr id="20" name="Content Placeholder 19"/>
          <p:cNvSpPr>
            <a:spLocks noGrp="1"/>
          </p:cNvSpPr>
          <p:nvPr>
            <p:ph sz="half" idx="1"/>
          </p:nvPr>
        </p:nvSpPr>
        <p:spPr/>
        <p:txBody>
          <a:bodyPr>
            <a:normAutofit/>
          </a:bodyPr>
          <a:lstStyle/>
          <a:p>
            <a:r>
              <a:rPr lang="en-US" sz="2000" dirty="0"/>
              <a:t>Personalized recommendations</a:t>
            </a:r>
          </a:p>
          <a:p>
            <a:r>
              <a:rPr lang="en-US" sz="2000" dirty="0"/>
              <a:t>Collaborative: "Tell me what's popular among my peers“</a:t>
            </a:r>
          </a:p>
          <a:p>
            <a:r>
              <a:rPr lang="en-US" sz="2000" dirty="0"/>
              <a:t>Content‐based: "Show me more of the same what I've liked“</a:t>
            </a:r>
          </a:p>
          <a:p>
            <a:r>
              <a:rPr lang="en-US" sz="2000" dirty="0"/>
              <a:t>Knowledge‐based: "Tell me what fits based on my needs"</a:t>
            </a:r>
          </a:p>
        </p:txBody>
      </p:sp>
      <p:pic>
        <p:nvPicPr>
          <p:cNvPr id="23" name="Picture 22"/>
          <p:cNvPicPr>
            <a:picLocks noChangeAspect="1"/>
          </p:cNvPicPr>
          <p:nvPr/>
        </p:nvPicPr>
        <p:blipFill>
          <a:blip r:embed="rId3"/>
          <a:stretch>
            <a:fillRect/>
          </a:stretch>
        </p:blipFill>
        <p:spPr>
          <a:xfrm>
            <a:off x="6256336" y="2249486"/>
            <a:ext cx="5376269" cy="2960689"/>
          </a:xfrm>
          <a:prstGeom prst="rect">
            <a:avLst/>
          </a:prstGeom>
        </p:spPr>
      </p:pic>
    </p:spTree>
    <p:extLst>
      <p:ext uri="{BB962C8B-B14F-4D97-AF65-F5344CB8AC3E}">
        <p14:creationId xmlns:p14="http://schemas.microsoft.com/office/powerpoint/2010/main" val="21001841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66361" y="0"/>
            <a:ext cx="9744539" cy="6888381"/>
          </a:xfrm>
          <a:prstGeom prst="rect">
            <a:avLst/>
          </a:prstGeom>
        </p:spPr>
      </p:pic>
    </p:spTree>
    <p:extLst>
      <p:ext uri="{BB962C8B-B14F-4D97-AF65-F5344CB8AC3E}">
        <p14:creationId xmlns:p14="http://schemas.microsoft.com/office/powerpoint/2010/main" val="41978642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661373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2423317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9052871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3916362" cy="1478570"/>
          </a:xfrm>
        </p:spPr>
        <p:txBody>
          <a:bodyPr/>
          <a:lstStyle/>
          <a:p>
            <a:r>
              <a:rPr lang="en-US" dirty="0"/>
              <a:t>Facebook news feed and Timeline</a:t>
            </a:r>
          </a:p>
        </p:txBody>
      </p:sp>
      <p:pic>
        <p:nvPicPr>
          <p:cNvPr id="4" name="Picture 3"/>
          <p:cNvPicPr>
            <a:picLocks noChangeAspect="1"/>
          </p:cNvPicPr>
          <p:nvPr/>
        </p:nvPicPr>
        <p:blipFill>
          <a:blip r:embed="rId3"/>
          <a:stretch>
            <a:fillRect/>
          </a:stretch>
        </p:blipFill>
        <p:spPr>
          <a:xfrm>
            <a:off x="5229225" y="618518"/>
            <a:ext cx="6096000" cy="5591175"/>
          </a:xfrm>
          <a:prstGeom prst="rect">
            <a:avLst/>
          </a:prstGeom>
        </p:spPr>
      </p:pic>
    </p:spTree>
    <p:extLst>
      <p:ext uri="{BB962C8B-B14F-4D97-AF65-F5344CB8AC3E}">
        <p14:creationId xmlns:p14="http://schemas.microsoft.com/office/powerpoint/2010/main" val="8132575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63" y="2552093"/>
            <a:ext cx="2322801" cy="1478570"/>
          </a:xfrm>
        </p:spPr>
        <p:txBody>
          <a:bodyPr>
            <a:normAutofit/>
          </a:bodyPr>
          <a:lstStyle/>
          <a:p>
            <a:r>
              <a:rPr lang="en-US" dirty="0"/>
              <a:t>Tweeter</a:t>
            </a:r>
          </a:p>
        </p:txBody>
      </p:sp>
      <p:pic>
        <p:nvPicPr>
          <p:cNvPr id="3" name="Picture 2"/>
          <p:cNvPicPr>
            <a:picLocks noChangeAspect="1"/>
          </p:cNvPicPr>
          <p:nvPr/>
        </p:nvPicPr>
        <p:blipFill>
          <a:blip r:embed="rId3"/>
          <a:stretch>
            <a:fillRect/>
          </a:stretch>
        </p:blipFill>
        <p:spPr>
          <a:xfrm>
            <a:off x="3514512" y="1070032"/>
            <a:ext cx="7942241" cy="4442691"/>
          </a:xfrm>
          <a:prstGeom prst="rect">
            <a:avLst/>
          </a:prstGeom>
        </p:spPr>
      </p:pic>
    </p:spTree>
    <p:extLst>
      <p:ext uri="{BB962C8B-B14F-4D97-AF65-F5344CB8AC3E}">
        <p14:creationId xmlns:p14="http://schemas.microsoft.com/office/powerpoint/2010/main" val="77514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Patterns : State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Partitioning</a:t>
            </a:r>
          </a:p>
          <a:p>
            <a:pPr lvl="1"/>
            <a:r>
              <a:rPr lang="en-US" dirty="0"/>
              <a:t>Make service local </a:t>
            </a:r>
          </a:p>
          <a:p>
            <a:r>
              <a:rPr lang="en-US" dirty="0"/>
              <a:t>RDBMS Sharding</a:t>
            </a:r>
          </a:p>
          <a:p>
            <a:r>
              <a:rPr lang="en-US" dirty="0"/>
              <a:t>HTTP Caching</a:t>
            </a:r>
          </a:p>
          <a:p>
            <a:r>
              <a:rPr lang="en-US" dirty="0"/>
              <a:t>NOSQL</a:t>
            </a:r>
          </a:p>
          <a:p>
            <a:r>
              <a:rPr lang="en-US" dirty="0"/>
              <a:t>Distributed Caching</a:t>
            </a:r>
          </a:p>
          <a:p>
            <a:r>
              <a:rPr lang="en-US" dirty="0"/>
              <a:t>Data Grid</a:t>
            </a:r>
          </a:p>
          <a:p>
            <a:r>
              <a:rPr lang="en-US" dirty="0"/>
              <a:t>Concurrency</a:t>
            </a:r>
          </a:p>
        </p:txBody>
      </p:sp>
    </p:spTree>
    <p:extLst>
      <p:ext uri="{BB962C8B-B14F-4D97-AF65-F5344CB8AC3E}">
        <p14:creationId xmlns:p14="http://schemas.microsoft.com/office/powerpoint/2010/main" val="139395883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Twitter-Snowflake</a:t>
            </a:r>
            <a:br>
              <a:rPr lang="en-US" dirty="0"/>
            </a:br>
            <a:r>
              <a:rPr lang="en-US" sz="1600" dirty="0"/>
              <a:t>64 bits mono-increasing unique id</a:t>
            </a:r>
            <a:endParaRPr lang="en-US" dirty="0"/>
          </a:p>
        </p:txBody>
      </p:sp>
      <p:pic>
        <p:nvPicPr>
          <p:cNvPr id="3" name="Picture 2"/>
          <p:cNvPicPr>
            <a:picLocks noChangeAspect="1"/>
          </p:cNvPicPr>
          <p:nvPr/>
        </p:nvPicPr>
        <p:blipFill>
          <a:blip r:embed="rId3"/>
          <a:stretch>
            <a:fillRect/>
          </a:stretch>
        </p:blipFill>
        <p:spPr>
          <a:xfrm>
            <a:off x="1141413" y="2215572"/>
            <a:ext cx="9725025" cy="3295650"/>
          </a:xfrm>
          <a:prstGeom prst="rect">
            <a:avLst/>
          </a:prstGeom>
        </p:spPr>
      </p:pic>
    </p:spTree>
    <p:extLst>
      <p:ext uri="{BB962C8B-B14F-4D97-AF65-F5344CB8AC3E}">
        <p14:creationId xmlns:p14="http://schemas.microsoft.com/office/powerpoint/2010/main" val="3735949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Geo hash</a:t>
            </a:r>
          </a:p>
        </p:txBody>
      </p:sp>
      <p:sp>
        <p:nvSpPr>
          <p:cNvPr id="20" name="Content Placeholder 19"/>
          <p:cNvSpPr>
            <a:spLocks noGrp="1"/>
          </p:cNvSpPr>
          <p:nvPr>
            <p:ph sz="half" idx="1"/>
          </p:nvPr>
        </p:nvSpPr>
        <p:spPr>
          <a:xfrm>
            <a:off x="1141411" y="2249486"/>
            <a:ext cx="3800044" cy="3541714"/>
          </a:xfrm>
        </p:spPr>
        <p:txBody>
          <a:bodyPr>
            <a:normAutofit/>
          </a:bodyPr>
          <a:lstStyle/>
          <a:p>
            <a:r>
              <a:rPr lang="en-US" sz="2000" dirty="0"/>
              <a:t>Use binary divide the global geo location.</a:t>
            </a:r>
          </a:p>
          <a:p>
            <a:r>
              <a:rPr lang="en-US" sz="2000" dirty="0"/>
              <a:t>Smaller location have more bits.</a:t>
            </a:r>
          </a:p>
          <a:p>
            <a:r>
              <a:rPr lang="en-US" sz="2000" dirty="0"/>
              <a:t>Adjacent location has only 1 bit different.</a:t>
            </a:r>
          </a:p>
        </p:txBody>
      </p:sp>
      <p:pic>
        <p:nvPicPr>
          <p:cNvPr id="2" name="Picture 1"/>
          <p:cNvPicPr>
            <a:picLocks noChangeAspect="1"/>
          </p:cNvPicPr>
          <p:nvPr/>
        </p:nvPicPr>
        <p:blipFill>
          <a:blip r:embed="rId3"/>
          <a:stretch>
            <a:fillRect/>
          </a:stretch>
        </p:blipFill>
        <p:spPr>
          <a:xfrm>
            <a:off x="5276849" y="1849438"/>
            <a:ext cx="6248400" cy="4133850"/>
          </a:xfrm>
          <a:prstGeom prst="rect">
            <a:avLst/>
          </a:prstGeom>
        </p:spPr>
      </p:pic>
    </p:spTree>
    <p:extLst>
      <p:ext uri="{BB962C8B-B14F-4D97-AF65-F5344CB8AC3E}">
        <p14:creationId xmlns:p14="http://schemas.microsoft.com/office/powerpoint/2010/main" val="3638926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9" name="Group 28"/>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 name="Group 29"/>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2"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4"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1" name="Group 30"/>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2"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sp useBgFill="1">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5740388" y="2176002"/>
            <a:ext cx="5815024" cy="305288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4" name="Group 7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7"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2"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9" name="Title 8"/>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Facebook Erlang</a:t>
            </a:r>
          </a:p>
        </p:txBody>
      </p:sp>
      <p:sp>
        <p:nvSpPr>
          <p:cNvPr id="20" name="Content Placeholder 19"/>
          <p:cNvSpPr>
            <a:spLocks noGrp="1"/>
          </p:cNvSpPr>
          <p:nvPr>
            <p:ph sz="half" idx="1"/>
          </p:nvPr>
        </p:nvSpPr>
        <p:spPr>
          <a:xfrm>
            <a:off x="1141412" y="2249487"/>
            <a:ext cx="4459287" cy="3965046"/>
          </a:xfrm>
        </p:spPr>
        <p:txBody>
          <a:bodyPr vert="horz" lIns="91440" tIns="45720" rIns="91440" bIns="45720" rtlCol="0">
            <a:normAutofit/>
          </a:bodyPr>
          <a:lstStyle/>
          <a:p>
            <a:r>
              <a:rPr lang="en-US" sz="2000" dirty="0"/>
              <a:t>Entity: User, message, channel, friend list.</a:t>
            </a:r>
          </a:p>
          <a:p>
            <a:r>
              <a:rPr lang="en-US" sz="2000" dirty="0"/>
              <a:t>Public channel is almost like a news feed.</a:t>
            </a:r>
          </a:p>
          <a:p>
            <a:r>
              <a:rPr lang="en-US" sz="2000" dirty="0"/>
              <a:t>Monotonic read consistency.</a:t>
            </a:r>
          </a:p>
          <a:p>
            <a:r>
              <a:rPr lang="en-US" sz="2000" dirty="0"/>
              <a:t>SQL for user management and friend list</a:t>
            </a:r>
          </a:p>
          <a:p>
            <a:r>
              <a:rPr lang="en-US" sz="2000" dirty="0"/>
              <a:t>Non-SQL, such as Kafka for channel or messages.</a:t>
            </a:r>
          </a:p>
        </p:txBody>
      </p:sp>
    </p:spTree>
    <p:extLst>
      <p:ext uri="{BB962C8B-B14F-4D97-AF65-F5344CB8AC3E}">
        <p14:creationId xmlns:p14="http://schemas.microsoft.com/office/powerpoint/2010/main" val="16712197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Bloom Filter</a:t>
            </a:r>
          </a:p>
        </p:txBody>
      </p:sp>
      <p:sp>
        <p:nvSpPr>
          <p:cNvPr id="7" name="Content Placeholder 6"/>
          <p:cNvSpPr>
            <a:spLocks noGrp="1"/>
          </p:cNvSpPr>
          <p:nvPr>
            <p:ph sz="half" idx="1"/>
          </p:nvPr>
        </p:nvSpPr>
        <p:spPr/>
        <p:txBody>
          <a:bodyPr/>
          <a:lstStyle/>
          <a:p>
            <a:r>
              <a:rPr lang="en-US" dirty="0"/>
              <a:t>Use multiple hash function to calculate the values of a string and generate a hash mask</a:t>
            </a:r>
          </a:p>
          <a:p>
            <a:r>
              <a:rPr lang="en-US" dirty="0"/>
              <a:t>Use the hash mask key to search the corresponding blocks.</a:t>
            </a:r>
          </a:p>
        </p:txBody>
      </p:sp>
      <p:pic>
        <p:nvPicPr>
          <p:cNvPr id="10" name="Content Placeholder 9"/>
          <p:cNvPicPr>
            <a:picLocks noGrp="1" noChangeAspect="1"/>
          </p:cNvPicPr>
          <p:nvPr>
            <p:ph sz="half" idx="2"/>
          </p:nvPr>
        </p:nvPicPr>
        <p:blipFill>
          <a:blip r:embed="rId3"/>
          <a:stretch>
            <a:fillRect/>
          </a:stretch>
        </p:blipFill>
        <p:spPr>
          <a:xfrm>
            <a:off x="6248665" y="2249488"/>
            <a:ext cx="4722282" cy="3541712"/>
          </a:xfrm>
        </p:spPr>
      </p:pic>
    </p:spTree>
    <p:extLst>
      <p:ext uri="{BB962C8B-B14F-4D97-AF65-F5344CB8AC3E}">
        <p14:creationId xmlns:p14="http://schemas.microsoft.com/office/powerpoint/2010/main" val="21580801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1625" y="0"/>
            <a:ext cx="9144000" cy="6858000"/>
          </a:xfrm>
          <a:prstGeom prst="rect">
            <a:avLst/>
          </a:prstGeom>
        </p:spPr>
      </p:pic>
    </p:spTree>
    <p:extLst>
      <p:ext uri="{BB962C8B-B14F-4D97-AF65-F5344CB8AC3E}">
        <p14:creationId xmlns:p14="http://schemas.microsoft.com/office/powerpoint/2010/main" val="5691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4837" y="20791"/>
            <a:ext cx="8949542" cy="6837209"/>
          </a:xfrm>
          <a:prstGeom prst="rect">
            <a:avLst/>
          </a:prstGeom>
        </p:spPr>
      </p:pic>
      <p:sp>
        <p:nvSpPr>
          <p:cNvPr id="3" name="Rectangle 2"/>
          <p:cNvSpPr/>
          <p:nvPr/>
        </p:nvSpPr>
        <p:spPr>
          <a:xfrm>
            <a:off x="2780146" y="1489808"/>
            <a:ext cx="6096000" cy="1200329"/>
          </a:xfrm>
          <a:prstGeom prst="rect">
            <a:avLst/>
          </a:prstGeom>
        </p:spPr>
        <p:txBody>
          <a:bodyPr>
            <a:spAutoFit/>
          </a:bodyPr>
          <a:lstStyle/>
          <a:p>
            <a:r>
              <a:rPr lang="en-US" sz="7200" dirty="0">
                <a:solidFill>
                  <a:srgbClr val="FFFFFF"/>
                </a:solidFill>
                <a:latin typeface="GillSans"/>
              </a:rPr>
              <a:t>Partitioning</a:t>
            </a:r>
            <a:endParaRPr lang="en-US" sz="1400" dirty="0"/>
          </a:p>
        </p:txBody>
      </p:sp>
    </p:spTree>
    <p:extLst>
      <p:ext uri="{BB962C8B-B14F-4D97-AF65-F5344CB8AC3E}">
        <p14:creationId xmlns:p14="http://schemas.microsoft.com/office/powerpoint/2010/main" val="244244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partitioning</a:t>
            </a:r>
          </a:p>
        </p:txBody>
      </p:sp>
      <p:sp>
        <p:nvSpPr>
          <p:cNvPr id="3" name="Content Placeholder 2"/>
          <p:cNvSpPr>
            <a:spLocks noGrp="1"/>
          </p:cNvSpPr>
          <p:nvPr>
            <p:ph sz="half" idx="1"/>
          </p:nvPr>
        </p:nvSpPr>
        <p:spPr/>
        <p:txBody>
          <a:bodyPr>
            <a:normAutofit fontScale="92500" lnSpcReduction="10000"/>
          </a:bodyPr>
          <a:lstStyle/>
          <a:p>
            <a:r>
              <a:rPr lang="en-US" dirty="0"/>
              <a:t>Performance and scalability</a:t>
            </a:r>
          </a:p>
          <a:p>
            <a:r>
              <a:rPr lang="en-US" dirty="0"/>
              <a:t>Availability </a:t>
            </a:r>
          </a:p>
          <a:p>
            <a:r>
              <a:rPr lang="en-US" dirty="0"/>
              <a:t>Deployment and updating</a:t>
            </a:r>
          </a:p>
          <a:p>
            <a:r>
              <a:rPr lang="en-US" dirty="0"/>
              <a:t>Security</a:t>
            </a:r>
          </a:p>
          <a:p>
            <a:r>
              <a:rPr lang="en-US" dirty="0"/>
              <a:t>Resource utilization</a:t>
            </a:r>
          </a:p>
          <a:p>
            <a:r>
              <a:rPr lang="en-US" dirty="0"/>
              <a:t>Hosting environment</a:t>
            </a:r>
          </a:p>
          <a:p>
            <a:r>
              <a:rPr lang="en-US" dirty="0"/>
              <a:t>Background tasks</a:t>
            </a:r>
          </a:p>
        </p:txBody>
      </p:sp>
      <p:sp>
        <p:nvSpPr>
          <p:cNvPr id="4" name="Content Placeholder 3"/>
          <p:cNvSpPr>
            <a:spLocks noGrp="1"/>
          </p:cNvSpPr>
          <p:nvPr>
            <p:ph sz="half" idx="2"/>
          </p:nvPr>
        </p:nvSpPr>
        <p:spPr/>
        <p:txBody>
          <a:bodyPr>
            <a:normAutofit fontScale="92500" lnSpcReduction="10000"/>
          </a:bodyPr>
          <a:lstStyle/>
          <a:p>
            <a:r>
              <a:rPr lang="en-US" dirty="0"/>
              <a:t>Management and Maintenance</a:t>
            </a:r>
          </a:p>
          <a:p>
            <a:r>
              <a:rPr lang="en-US" dirty="0"/>
              <a:t>Runtime cost</a:t>
            </a:r>
          </a:p>
          <a:p>
            <a:r>
              <a:rPr lang="en-US" dirty="0"/>
              <a:t>Dependencies</a:t>
            </a:r>
          </a:p>
          <a:p>
            <a:r>
              <a:rPr lang="en-US" dirty="0"/>
              <a:t>Inter-process Communication</a:t>
            </a:r>
          </a:p>
        </p:txBody>
      </p:sp>
    </p:spTree>
    <p:extLst>
      <p:ext uri="{BB962C8B-B14F-4D97-AF65-F5344CB8AC3E}">
        <p14:creationId xmlns:p14="http://schemas.microsoft.com/office/powerpoint/2010/main" val="367347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partitioning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Horizontal Partitioning (Sharding)</a:t>
            </a:r>
          </a:p>
          <a:p>
            <a:r>
              <a:rPr lang="en-US" dirty="0"/>
              <a:t>Vertical Partitioning (Split fields)</a:t>
            </a:r>
          </a:p>
          <a:p>
            <a:r>
              <a:rPr lang="en-US" dirty="0"/>
              <a:t>Functional Partitioning</a:t>
            </a:r>
          </a:p>
        </p:txBody>
      </p:sp>
    </p:spTree>
    <p:extLst>
      <p:ext uri="{BB962C8B-B14F-4D97-AF65-F5344CB8AC3E}">
        <p14:creationId xmlns:p14="http://schemas.microsoft.com/office/powerpoint/2010/main" val="2821433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content Hosting</a:t>
            </a:r>
          </a:p>
        </p:txBody>
      </p:sp>
      <p:pic>
        <p:nvPicPr>
          <p:cNvPr id="8194" name="Picture 2" descr="Figure 1 - Delivering static parts of an application directly from a storage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878887" cy="424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2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br>
              <a:rPr lang="en-US" dirty="0"/>
            </a:br>
            <a:r>
              <a:rPr lang="en-US" sz="2800" dirty="0"/>
              <a:t>CDN, Akamai </a:t>
            </a:r>
          </a:p>
        </p:txBody>
      </p:sp>
      <p:pic>
        <p:nvPicPr>
          <p:cNvPr id="5" name="Picture 4"/>
          <p:cNvPicPr>
            <a:picLocks noChangeAspect="1"/>
          </p:cNvPicPr>
          <p:nvPr/>
        </p:nvPicPr>
        <p:blipFill>
          <a:blip r:embed="rId3"/>
          <a:stretch>
            <a:fillRect/>
          </a:stretch>
        </p:blipFill>
        <p:spPr>
          <a:xfrm>
            <a:off x="1141413" y="1866178"/>
            <a:ext cx="9995170" cy="4377604"/>
          </a:xfrm>
          <a:prstGeom prst="rect">
            <a:avLst/>
          </a:prstGeom>
        </p:spPr>
      </p:pic>
    </p:spTree>
    <p:extLst>
      <p:ext uri="{BB962C8B-B14F-4D97-AF65-F5344CB8AC3E}">
        <p14:creationId xmlns:p14="http://schemas.microsoft.com/office/powerpoint/2010/main" val="209662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Caching</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Reverse Proxy</a:t>
            </a:r>
          </a:p>
          <a:p>
            <a:pPr lvl="1"/>
            <a:r>
              <a:rPr lang="en-US" dirty="0"/>
              <a:t>Varnish</a:t>
            </a:r>
          </a:p>
          <a:p>
            <a:pPr lvl="1"/>
            <a:r>
              <a:rPr lang="en-US" dirty="0"/>
              <a:t>Squid</a:t>
            </a:r>
          </a:p>
          <a:p>
            <a:pPr lvl="1"/>
            <a:r>
              <a:rPr lang="en-US" dirty="0"/>
              <a:t>Rack-cache</a:t>
            </a:r>
          </a:p>
          <a:p>
            <a:pPr lvl="1"/>
            <a:r>
              <a:rPr lang="en-US" dirty="0"/>
              <a:t>Pound</a:t>
            </a:r>
          </a:p>
          <a:p>
            <a:pPr lvl="1"/>
            <a:r>
              <a:rPr lang="en-US" dirty="0" err="1"/>
              <a:t>Ngnix</a:t>
            </a:r>
            <a:endParaRPr lang="en-US" dirty="0"/>
          </a:p>
          <a:p>
            <a:pPr lvl="1"/>
            <a:r>
              <a:rPr lang="en-US" dirty="0"/>
              <a:t>Apache </a:t>
            </a:r>
            <a:r>
              <a:rPr lang="en-US" dirty="0" err="1"/>
              <a:t>mod_proxy</a:t>
            </a:r>
            <a:endParaRPr lang="en-US" dirty="0"/>
          </a:p>
          <a:p>
            <a:pPr lvl="1"/>
            <a:r>
              <a:rPr lang="en-US" dirty="0"/>
              <a:t>Traffic Server </a:t>
            </a:r>
          </a:p>
          <a:p>
            <a:pPr lvl="1"/>
            <a:endParaRPr lang="en-US" dirty="0"/>
          </a:p>
        </p:txBody>
      </p:sp>
    </p:spTree>
    <p:extLst>
      <p:ext uri="{BB962C8B-B14F-4D97-AF65-F5344CB8AC3E}">
        <p14:creationId xmlns:p14="http://schemas.microsoft.com/office/powerpoint/2010/main" val="2320532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Static Content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Precompute content</a:t>
            </a:r>
          </a:p>
          <a:p>
            <a:pPr lvl="1"/>
            <a:r>
              <a:rPr lang="en-US" dirty="0"/>
              <a:t>Homegrown + </a:t>
            </a:r>
            <a:r>
              <a:rPr lang="en-US" dirty="0" err="1"/>
              <a:t>cron</a:t>
            </a:r>
            <a:r>
              <a:rPr lang="en-US" dirty="0"/>
              <a:t> or Quartz</a:t>
            </a:r>
          </a:p>
          <a:p>
            <a:pPr lvl="1"/>
            <a:r>
              <a:rPr lang="en-US" dirty="0"/>
              <a:t>Spring Batch</a:t>
            </a:r>
          </a:p>
          <a:p>
            <a:pPr lvl="1"/>
            <a:r>
              <a:rPr lang="en-US" dirty="0" err="1"/>
              <a:t>Gearman</a:t>
            </a:r>
            <a:endParaRPr lang="en-US" dirty="0"/>
          </a:p>
          <a:p>
            <a:pPr lvl="1"/>
            <a:r>
              <a:rPr lang="en-US" dirty="0"/>
              <a:t>Hadoop</a:t>
            </a:r>
          </a:p>
          <a:p>
            <a:pPr lvl="1"/>
            <a:r>
              <a:rPr lang="en-US" dirty="0"/>
              <a:t>Google Data Protocol</a:t>
            </a:r>
          </a:p>
          <a:p>
            <a:pPr lvl="1"/>
            <a:r>
              <a:rPr lang="en-US" dirty="0"/>
              <a:t>Amazon Elastic MapReduce</a:t>
            </a:r>
          </a:p>
        </p:txBody>
      </p:sp>
    </p:spTree>
    <p:extLst>
      <p:ext uri="{BB962C8B-B14F-4D97-AF65-F5344CB8AC3E}">
        <p14:creationId xmlns:p14="http://schemas.microsoft.com/office/powerpoint/2010/main" val="171721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677820895"/>
              </p:ext>
            </p:extLst>
          </p:nvPr>
        </p:nvGraphicFramePr>
        <p:xfrm>
          <a:off x="1141413" y="2097088"/>
          <a:ext cx="7378566" cy="3550738"/>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sz="1300" dirty="0"/>
                        <a:t>L1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0.5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sz="1300" dirty="0"/>
                        <a:t>Branch </a:t>
                      </a:r>
                      <a:r>
                        <a:rPr lang="en-US" sz="1300" dirty="0" err="1"/>
                        <a:t>mispredict</a:t>
                      </a:r>
                      <a:endParaRPr lang="en-US" sz="1300" dirty="0"/>
                    </a:p>
                  </a:txBody>
                  <a:tcPr marL="68110" marR="68110" marT="34055" marB="34055" anchor="ctr">
                    <a:lnL>
                      <a:noFill/>
                    </a:lnL>
                    <a:lnR>
                      <a:noFill/>
                    </a:lnR>
                    <a:lnT>
                      <a:noFill/>
                    </a:lnT>
                    <a:lnB>
                      <a:noFill/>
                    </a:lnB>
                    <a:solidFill>
                      <a:schemeClr val="tx1">
                        <a:lumMod val="50000"/>
                      </a:schemeClr>
                    </a:solidFill>
                  </a:tcPr>
                </a:tc>
                <a:tc>
                  <a:txBody>
                    <a:bodyPr/>
                    <a:lstStyle/>
                    <a:p>
                      <a:r>
                        <a:rPr lang="en-US" sz="1300"/>
                        <a:t>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sz="1300" dirty="0"/>
                        <a:t>L2 cache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7</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sz="1300" dirty="0" err="1"/>
                        <a:t>Mutex</a:t>
                      </a:r>
                      <a:r>
                        <a:rPr lang="en-US" sz="1300" dirty="0"/>
                        <a:t> lock/unlock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25</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r h="272439">
                <a:tc>
                  <a:txBody>
                    <a:bodyPr/>
                    <a:lstStyle/>
                    <a:p>
                      <a:r>
                        <a:rPr lang="en-US" sz="1300" dirty="0"/>
                        <a:t>Main memory reference</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a:t>100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00510982"/>
                  </a:ext>
                </a:extLst>
              </a:tr>
              <a:tr h="272439">
                <a:tc>
                  <a:txBody>
                    <a:bodyPr/>
                    <a:lstStyle/>
                    <a:p>
                      <a:r>
                        <a:rPr lang="en-US" sz="1300" dirty="0"/>
                        <a:t>Compress 1KB bytes with Zippy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3,000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431349655"/>
                  </a:ext>
                </a:extLst>
              </a:tr>
              <a:tr h="272439">
                <a:tc>
                  <a:txBody>
                    <a:bodyPr/>
                    <a:lstStyle/>
                    <a:p>
                      <a:r>
                        <a:rPr lang="en-US" sz="1300"/>
                        <a:t>Send 2K bytes over 1 Gbps network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2935442186"/>
                  </a:ext>
                </a:extLst>
              </a:tr>
              <a:tr h="272439">
                <a:tc>
                  <a:txBody>
                    <a:bodyPr/>
                    <a:lstStyle/>
                    <a:p>
                      <a:r>
                        <a:rPr lang="en-US" sz="1300"/>
                        <a:t>Read 1MB sequentially from memory</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250,000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676650509"/>
                  </a:ext>
                </a:extLst>
              </a:tr>
              <a:tr h="272439">
                <a:tc>
                  <a:txBody>
                    <a:bodyPr/>
                    <a:lstStyle/>
                    <a:p>
                      <a:r>
                        <a:rPr lang="en-US" sz="1300"/>
                        <a:t>Roundtrip within same datacenter</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500,000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1374080883"/>
                  </a:ext>
                </a:extLst>
              </a:tr>
              <a:tr h="272439">
                <a:tc>
                  <a:txBody>
                    <a:bodyPr/>
                    <a:lstStyle/>
                    <a:p>
                      <a:r>
                        <a:rPr lang="en-US" sz="1300"/>
                        <a:t>Disk seek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033381297"/>
                  </a:ext>
                </a:extLst>
              </a:tr>
              <a:tr h="272439">
                <a:tc>
                  <a:txBody>
                    <a:bodyPr/>
                    <a:lstStyle/>
                    <a:p>
                      <a:r>
                        <a:rPr lang="en-US" sz="1300"/>
                        <a:t>Read 1MB sequentially from disk</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20,000,000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3220499528"/>
                  </a:ext>
                </a:extLst>
              </a:tr>
              <a:tr h="272439">
                <a:tc>
                  <a:txBody>
                    <a:bodyPr/>
                    <a:lstStyle/>
                    <a:p>
                      <a:r>
                        <a:rPr lang="en-US" sz="1300"/>
                        <a:t>Send packet CA -&gt; Netherlands -&gt; CA</a:t>
                      </a:r>
                    </a:p>
                  </a:txBody>
                  <a:tcPr marL="68110" marR="68110" marT="34055" marB="34055" anchor="ctr">
                    <a:lnL>
                      <a:noFill/>
                    </a:lnL>
                    <a:lnR>
                      <a:noFill/>
                    </a:lnR>
                    <a:lnT>
                      <a:noFill/>
                    </a:lnT>
                    <a:lnB>
                      <a:noFill/>
                    </a:lnB>
                    <a:solidFill>
                      <a:schemeClr val="tx1">
                        <a:lumMod val="50000"/>
                      </a:schemeClr>
                    </a:solidFill>
                  </a:tcPr>
                </a:tc>
                <a:tc>
                  <a:txBody>
                    <a:bodyPr/>
                    <a:lstStyle/>
                    <a:p>
                      <a:r>
                        <a:rPr lang="en-US" sz="1300" dirty="0"/>
                        <a:t>150,000,000</a:t>
                      </a:r>
                    </a:p>
                  </a:txBody>
                  <a:tcPr marL="68110" marR="68110" marT="34055" marB="34055" anchor="ctr">
                    <a:lnL>
                      <a:noFill/>
                    </a:lnL>
                    <a:lnR>
                      <a:noFill/>
                    </a:lnR>
                    <a:lnT>
                      <a:noFill/>
                    </a:lnT>
                    <a:lnB>
                      <a:noFill/>
                    </a:lnB>
                    <a:solidFill>
                      <a:schemeClr val="tx1">
                        <a:lumMod val="50000"/>
                      </a:schemeClr>
                    </a:solidFill>
                  </a:tcPr>
                </a:tc>
                <a:extLst>
                  <a:ext uri="{0D108BD9-81ED-4DB2-BD59-A6C34878D82A}">
                    <a16:rowId xmlns:a16="http://schemas.microsoft.com/office/drawing/2014/main" val="574201407"/>
                  </a:ext>
                </a:extLst>
              </a:tr>
            </a:tbl>
          </a:graphicData>
        </a:graphic>
      </p:graphicFrame>
    </p:spTree>
    <p:extLst>
      <p:ext uri="{BB962C8B-B14F-4D97-AF65-F5344CB8AC3E}">
        <p14:creationId xmlns:p14="http://schemas.microsoft.com/office/powerpoint/2010/main" val="146442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Http Caching</a:t>
            </a:r>
          </a:p>
        </p:txBody>
      </p:sp>
      <p:sp>
        <p:nvSpPr>
          <p:cNvPr id="10" name="Content Placeholder 9"/>
          <p:cNvSpPr>
            <a:spLocks noGrp="1"/>
          </p:cNvSpPr>
          <p:nvPr>
            <p:ph sz="half" idx="1"/>
          </p:nvPr>
        </p:nvSpPr>
        <p:spPr/>
        <p:txBody>
          <a:bodyPr/>
          <a:lstStyle/>
          <a:p>
            <a:r>
              <a:rPr lang="en-US" dirty="0"/>
              <a:t>First request</a:t>
            </a:r>
          </a:p>
        </p:txBody>
      </p:sp>
      <p:sp>
        <p:nvSpPr>
          <p:cNvPr id="11" name="Content Placeholder 10"/>
          <p:cNvSpPr>
            <a:spLocks noGrp="1"/>
          </p:cNvSpPr>
          <p:nvPr>
            <p:ph sz="half" idx="2"/>
          </p:nvPr>
        </p:nvSpPr>
        <p:spPr/>
        <p:txBody>
          <a:bodyPr/>
          <a:lstStyle/>
          <a:p>
            <a:r>
              <a:rPr lang="en-US" dirty="0"/>
              <a:t>Subsequent request</a:t>
            </a:r>
          </a:p>
          <a:p>
            <a:pPr marL="0" indent="0">
              <a:buNone/>
            </a:pPr>
            <a:endParaRPr lang="en-US" dirty="0"/>
          </a:p>
        </p:txBody>
      </p:sp>
      <p:pic>
        <p:nvPicPr>
          <p:cNvPr id="13" name="Picture 12"/>
          <p:cNvPicPr>
            <a:picLocks noChangeAspect="1"/>
          </p:cNvPicPr>
          <p:nvPr/>
        </p:nvPicPr>
        <p:blipFill>
          <a:blip r:embed="rId3"/>
          <a:stretch>
            <a:fillRect/>
          </a:stretch>
        </p:blipFill>
        <p:spPr>
          <a:xfrm>
            <a:off x="1413741" y="3040134"/>
            <a:ext cx="4519180" cy="2621757"/>
          </a:xfrm>
          <a:prstGeom prst="rect">
            <a:avLst/>
          </a:prstGeom>
        </p:spPr>
      </p:pic>
      <p:pic>
        <p:nvPicPr>
          <p:cNvPr id="14" name="Picture 13"/>
          <p:cNvPicPr>
            <a:picLocks noChangeAspect="1"/>
          </p:cNvPicPr>
          <p:nvPr/>
        </p:nvPicPr>
        <p:blipFill>
          <a:blip r:embed="rId4"/>
          <a:stretch>
            <a:fillRect/>
          </a:stretch>
        </p:blipFill>
        <p:spPr>
          <a:xfrm>
            <a:off x="6292130" y="3040134"/>
            <a:ext cx="4107665" cy="2621758"/>
          </a:xfrm>
          <a:prstGeom prst="rect">
            <a:avLst/>
          </a:prstGeom>
        </p:spPr>
      </p:pic>
    </p:spTree>
    <p:extLst>
      <p:ext uri="{BB962C8B-B14F-4D97-AF65-F5344CB8AC3E}">
        <p14:creationId xmlns:p14="http://schemas.microsoft.com/office/powerpoint/2010/main" val="322128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STORE</a:t>
            </a:r>
          </a:p>
        </p:txBody>
      </p:sp>
    </p:spTree>
    <p:extLst>
      <p:ext uri="{BB962C8B-B14F-4D97-AF65-F5344CB8AC3E}">
        <p14:creationId xmlns:p14="http://schemas.microsoft.com/office/powerpoint/2010/main" val="166748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Relation Databases (RDBMS)</a:t>
            </a:r>
          </a:p>
          <a:p>
            <a:r>
              <a:rPr lang="en-US" dirty="0"/>
              <a:t>NOSQL Databases</a:t>
            </a:r>
          </a:p>
        </p:txBody>
      </p:sp>
    </p:spTree>
    <p:extLst>
      <p:ext uri="{BB962C8B-B14F-4D97-AF65-F5344CB8AC3E}">
        <p14:creationId xmlns:p14="http://schemas.microsoft.com/office/powerpoint/2010/main" val="148602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scale out RDBMS </a:t>
            </a:r>
          </a:p>
        </p:txBody>
      </p:sp>
    </p:spTree>
    <p:extLst>
      <p:ext uri="{BB962C8B-B14F-4D97-AF65-F5344CB8AC3E}">
        <p14:creationId xmlns:p14="http://schemas.microsoft.com/office/powerpoint/2010/main" val="380277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41413" y="618518"/>
            <a:ext cx="9905998" cy="1478570"/>
          </a:xfrm>
        </p:spPr>
        <p:txBody>
          <a:bodyPr/>
          <a:lstStyle/>
          <a:p>
            <a:r>
              <a:rPr lang="en-US" dirty="0"/>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4" y="1685925"/>
            <a:ext cx="9295016" cy="522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RDBMS Sharding</a:t>
            </a:r>
          </a:p>
        </p:txBody>
      </p:sp>
      <p:pic>
        <p:nvPicPr>
          <p:cNvPr id="3074" name="Picture 2" descr="Image result for database sha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097088"/>
            <a:ext cx="8754149" cy="325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15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Sharding strategy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5182079"/>
              </p:ext>
            </p:extLst>
          </p:nvPr>
        </p:nvGraphicFramePr>
        <p:xfrm>
          <a:off x="1141413" y="2249488"/>
          <a:ext cx="9906000" cy="3114040"/>
        </p:xfrm>
        <a:graphic>
          <a:graphicData uri="http://schemas.openxmlformats.org/drawingml/2006/table">
            <a:tbl>
              <a:tblPr firstRow="1" bandRow="1">
                <a:tableStyleId>{5C22544A-7EE6-4342-B048-85BDC9FD1C3A}</a:tableStyleId>
              </a:tblPr>
              <a:tblGrid>
                <a:gridCol w="1444769">
                  <a:extLst>
                    <a:ext uri="{9D8B030D-6E8A-4147-A177-3AD203B41FA5}">
                      <a16:colId xmlns:a16="http://schemas.microsoft.com/office/drawing/2014/main" val="2422553354"/>
                    </a:ext>
                  </a:extLst>
                </a:gridCol>
                <a:gridCol w="5159231">
                  <a:extLst>
                    <a:ext uri="{9D8B030D-6E8A-4147-A177-3AD203B41FA5}">
                      <a16:colId xmlns:a16="http://schemas.microsoft.com/office/drawing/2014/main" val="3335872316"/>
                    </a:ext>
                  </a:extLst>
                </a:gridCol>
                <a:gridCol w="3302000">
                  <a:extLst>
                    <a:ext uri="{9D8B030D-6E8A-4147-A177-3AD203B41FA5}">
                      <a16:colId xmlns:a16="http://schemas.microsoft.com/office/drawing/2014/main" val="961465200"/>
                    </a:ext>
                  </a:extLst>
                </a:gridCol>
              </a:tblGrid>
              <a:tr h="370840">
                <a:tc>
                  <a:txBody>
                    <a:bodyPr/>
                    <a:lstStyle/>
                    <a:p>
                      <a:r>
                        <a:rPr lang="en-US" dirty="0"/>
                        <a:t>Strategy</a:t>
                      </a:r>
                    </a:p>
                  </a:txBody>
                  <a:tcPr/>
                </a:tc>
                <a:tc>
                  <a:txBody>
                    <a:bodyPr/>
                    <a:lstStyle/>
                    <a:p>
                      <a:r>
                        <a:rPr lang="en-US" dirty="0"/>
                        <a:t>Advantages</a:t>
                      </a:r>
                    </a:p>
                  </a:txBody>
                  <a:tcPr/>
                </a:tc>
                <a:tc>
                  <a:txBody>
                    <a:bodyPr/>
                    <a:lstStyle/>
                    <a:p>
                      <a:r>
                        <a:rPr lang="en-US" dirty="0"/>
                        <a:t>Considerations</a:t>
                      </a:r>
                    </a:p>
                  </a:txBody>
                  <a:tcPr/>
                </a:tc>
                <a:extLst>
                  <a:ext uri="{0D108BD9-81ED-4DB2-BD59-A6C34878D82A}">
                    <a16:rowId xmlns:a16="http://schemas.microsoft.com/office/drawing/2014/main" val="3156212360"/>
                  </a:ext>
                </a:extLst>
              </a:tr>
              <a:tr h="370840">
                <a:tc>
                  <a:txBody>
                    <a:bodyPr/>
                    <a:lstStyle/>
                    <a:p>
                      <a:r>
                        <a:rPr lang="en-US" dirty="0"/>
                        <a:t>Lookup</a:t>
                      </a:r>
                    </a:p>
                  </a:txBody>
                  <a:tcPr/>
                </a:tc>
                <a:tc>
                  <a:txBody>
                    <a:bodyPr/>
                    <a:lstStyle/>
                    <a:p>
                      <a:r>
                        <a:rPr lang="en-US" dirty="0"/>
                        <a:t>More control on the shards</a:t>
                      </a:r>
                    </a:p>
                    <a:p>
                      <a:r>
                        <a:rPr lang="en-US" dirty="0"/>
                        <a:t>Reduces the impact when rebalancing data.</a:t>
                      </a:r>
                    </a:p>
                  </a:txBody>
                  <a:tcPr/>
                </a:tc>
                <a:tc>
                  <a:txBody>
                    <a:bodyPr/>
                    <a:lstStyle/>
                    <a:p>
                      <a:r>
                        <a:rPr lang="en-US" dirty="0"/>
                        <a:t>Looking up shard locations is additional overhead.</a:t>
                      </a:r>
                    </a:p>
                  </a:txBody>
                  <a:tcPr/>
                </a:tc>
                <a:extLst>
                  <a:ext uri="{0D108BD9-81ED-4DB2-BD59-A6C34878D82A}">
                    <a16:rowId xmlns:a16="http://schemas.microsoft.com/office/drawing/2014/main" val="3394472736"/>
                  </a:ext>
                </a:extLst>
              </a:tr>
              <a:tr h="370840">
                <a:tc>
                  <a:txBody>
                    <a:bodyPr/>
                    <a:lstStyle/>
                    <a:p>
                      <a:r>
                        <a:rPr lang="en-US" dirty="0"/>
                        <a:t>Range</a:t>
                      </a:r>
                    </a:p>
                  </a:txBody>
                  <a:tcPr/>
                </a:tc>
                <a:tc>
                  <a:txBody>
                    <a:bodyPr/>
                    <a:lstStyle/>
                    <a:p>
                      <a:r>
                        <a:rPr lang="en-US" dirty="0"/>
                        <a:t>Easy to implement.</a:t>
                      </a:r>
                    </a:p>
                    <a:p>
                      <a:r>
                        <a:rPr lang="en-US" dirty="0"/>
                        <a:t>Works well with range queries.</a:t>
                      </a:r>
                    </a:p>
                    <a:p>
                      <a:r>
                        <a:rPr lang="en-US" dirty="0"/>
                        <a:t>Easier data management. e.g.</a:t>
                      </a:r>
                      <a:r>
                        <a:rPr lang="en-US" baseline="0" dirty="0"/>
                        <a:t> schedule maintenance based on </a:t>
                      </a:r>
                      <a:r>
                        <a:rPr lang="en-US" dirty="0"/>
                        <a:t>time zone.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optimal balancing between shards.</a:t>
                      </a:r>
                    </a:p>
                  </a:txBody>
                  <a:tcPr/>
                </a:tc>
                <a:extLst>
                  <a:ext uri="{0D108BD9-81ED-4DB2-BD59-A6C34878D82A}">
                    <a16:rowId xmlns:a16="http://schemas.microsoft.com/office/drawing/2014/main" val="1060010244"/>
                  </a:ext>
                </a:extLst>
              </a:tr>
              <a:tr h="370840">
                <a:tc>
                  <a:txBody>
                    <a:bodyPr/>
                    <a:lstStyle/>
                    <a:p>
                      <a:r>
                        <a:rPr lang="en-US" dirty="0"/>
                        <a:t>Hash</a:t>
                      </a:r>
                    </a:p>
                  </a:txBody>
                  <a:tcPr/>
                </a:tc>
                <a:tc>
                  <a:txBody>
                    <a:bodyPr/>
                    <a:lstStyle/>
                    <a:p>
                      <a:r>
                        <a:rPr lang="en-US" dirty="0"/>
                        <a:t>Better chance of a more even data and load distribution.</a:t>
                      </a:r>
                    </a:p>
                    <a:p>
                      <a:r>
                        <a:rPr lang="en-US" dirty="0"/>
                        <a:t>No need to maintain a map.</a:t>
                      </a:r>
                    </a:p>
                  </a:txBody>
                  <a:tcPr/>
                </a:tc>
                <a:tc>
                  <a:txBody>
                    <a:bodyPr/>
                    <a:lstStyle/>
                    <a:p>
                      <a:r>
                        <a:rPr lang="en-US" dirty="0"/>
                        <a:t>Computing the hash is overhead.</a:t>
                      </a:r>
                    </a:p>
                    <a:p>
                      <a:r>
                        <a:rPr lang="en-US" dirty="0"/>
                        <a:t>Rebalancing shards is difficult.</a:t>
                      </a:r>
                    </a:p>
                  </a:txBody>
                  <a:tcPr/>
                </a:tc>
                <a:extLst>
                  <a:ext uri="{0D108BD9-81ED-4DB2-BD59-A6C34878D82A}">
                    <a16:rowId xmlns:a16="http://schemas.microsoft.com/office/drawing/2014/main" val="3810528070"/>
                  </a:ext>
                </a:extLst>
              </a:tr>
            </a:tbl>
          </a:graphicData>
        </a:graphic>
      </p:graphicFrame>
    </p:spTree>
    <p:extLst>
      <p:ext uri="{BB962C8B-B14F-4D97-AF65-F5344CB8AC3E}">
        <p14:creationId xmlns:p14="http://schemas.microsoft.com/office/powerpoint/2010/main" val="279036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ORM + rich domain model</a:t>
            </a:r>
            <a:br>
              <a:rPr lang="en-US" dirty="0"/>
            </a:br>
            <a:r>
              <a:rPr lang="en-US" sz="2400" dirty="0">
                <a:solidFill>
                  <a:srgbClr val="FF0000"/>
                </a:solidFill>
              </a:rPr>
              <a:t>anti-pattern</a:t>
            </a:r>
            <a:endParaRPr lang="en-US" dirty="0"/>
          </a:p>
        </p:txBody>
      </p:sp>
      <p:sp>
        <p:nvSpPr>
          <p:cNvPr id="3" name="Content Placeholder 2"/>
          <p:cNvSpPr>
            <a:spLocks noGrp="1"/>
          </p:cNvSpPr>
          <p:nvPr>
            <p:ph idx="1"/>
          </p:nvPr>
        </p:nvSpPr>
        <p:spPr>
          <a:xfrm>
            <a:off x="1141412" y="2249487"/>
            <a:ext cx="9905999" cy="4372986"/>
          </a:xfrm>
        </p:spPr>
        <p:txBody>
          <a:bodyPr>
            <a:normAutofit/>
          </a:bodyPr>
          <a:lstStyle/>
          <a:p>
            <a:r>
              <a:rPr lang="en-US" dirty="0"/>
              <a:t>Attempt:</a:t>
            </a:r>
          </a:p>
          <a:p>
            <a:pPr lvl="1"/>
            <a:r>
              <a:rPr lang="en-US" dirty="0"/>
              <a:t>Read an object from DB</a:t>
            </a:r>
          </a:p>
          <a:p>
            <a:r>
              <a:rPr lang="en-US" dirty="0"/>
              <a:t>Result</a:t>
            </a:r>
          </a:p>
          <a:p>
            <a:pPr lvl="1"/>
            <a:r>
              <a:rPr lang="en-US" dirty="0"/>
              <a:t>You sit with your whole database in your lap.</a:t>
            </a:r>
          </a:p>
        </p:txBody>
      </p:sp>
    </p:spTree>
    <p:extLst>
      <p:ext uri="{BB962C8B-B14F-4D97-AF65-F5344CB8AC3E}">
        <p14:creationId xmlns:p14="http://schemas.microsoft.com/office/powerpoint/2010/main" val="228285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really need a RDBMS?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When is a RDBMS not good enough?</a:t>
            </a:r>
          </a:p>
          <a:p>
            <a:pPr lvl="1"/>
            <a:r>
              <a:rPr lang="en-US" dirty="0"/>
              <a:t>Scaling reads to a RDBMS is hard</a:t>
            </a:r>
          </a:p>
          <a:p>
            <a:pPr lvl="1"/>
            <a:r>
              <a:rPr lang="en-US" dirty="0"/>
              <a:t>Scaling writes to a RDBMS is almost impossible</a:t>
            </a:r>
          </a:p>
          <a:p>
            <a:r>
              <a:rPr lang="en-US" dirty="0"/>
              <a:t>Think about your data</a:t>
            </a:r>
          </a:p>
          <a:p>
            <a:pPr lvl="1"/>
            <a:r>
              <a:rPr lang="en-US" dirty="0"/>
              <a:t>When you need ACID?</a:t>
            </a:r>
          </a:p>
          <a:p>
            <a:pPr lvl="1"/>
            <a:r>
              <a:rPr lang="en-US" dirty="0"/>
              <a:t>When is eventually consistent a better fit?</a:t>
            </a:r>
          </a:p>
          <a:p>
            <a:pPr lvl="1"/>
            <a:r>
              <a:rPr lang="en-US" dirty="0"/>
              <a:t>Different kinds of data has different needs</a:t>
            </a:r>
          </a:p>
        </p:txBody>
      </p:sp>
    </p:spTree>
    <p:extLst>
      <p:ext uri="{BB962C8B-B14F-4D97-AF65-F5344CB8AC3E}">
        <p14:creationId xmlns:p14="http://schemas.microsoft.com/office/powerpoint/2010/main" val="372693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or Base?</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Who support ACID?</a:t>
            </a:r>
          </a:p>
          <a:p>
            <a:pPr lvl="1"/>
            <a:r>
              <a:rPr lang="en-US" dirty="0"/>
              <a:t>Relational databases (MySQL, Postgres, Oracle, SQL Server)</a:t>
            </a:r>
          </a:p>
          <a:p>
            <a:pPr lvl="1"/>
            <a:r>
              <a:rPr lang="en-US" dirty="0"/>
              <a:t>Object DBs (Gemstone, db4o)</a:t>
            </a:r>
          </a:p>
          <a:p>
            <a:pPr lvl="1"/>
            <a:r>
              <a:rPr lang="en-US" dirty="0"/>
              <a:t>Clustering products (Coherence, Terracotta) </a:t>
            </a:r>
          </a:p>
          <a:p>
            <a:pPr lvl="1"/>
            <a:r>
              <a:rPr lang="en-US" dirty="0"/>
              <a:t>Most caching products (</a:t>
            </a:r>
            <a:r>
              <a:rPr lang="en-US" dirty="0" err="1"/>
              <a:t>MemSQL</a:t>
            </a:r>
            <a:r>
              <a:rPr lang="en-US" dirty="0"/>
              <a:t>, </a:t>
            </a:r>
            <a:r>
              <a:rPr lang="en-US" dirty="0" err="1"/>
              <a:t>ehcache</a:t>
            </a:r>
            <a:r>
              <a:rPr lang="en-US" dirty="0"/>
              <a:t>)</a:t>
            </a:r>
          </a:p>
          <a:p>
            <a:r>
              <a:rPr lang="en-US" dirty="0"/>
              <a:t>Who is base?</a:t>
            </a:r>
          </a:p>
          <a:p>
            <a:pPr lvl="1"/>
            <a:r>
              <a:rPr lang="en-US" dirty="0"/>
              <a:t>Distributed databases</a:t>
            </a:r>
          </a:p>
          <a:p>
            <a:pPr lvl="1"/>
            <a:r>
              <a:rPr lang="en-US" dirty="0"/>
              <a:t>Cassandra, </a:t>
            </a:r>
            <a:r>
              <a:rPr lang="en-US" dirty="0" err="1"/>
              <a:t>Riak</a:t>
            </a:r>
            <a:r>
              <a:rPr lang="en-US" dirty="0"/>
              <a:t>, Voldemort, </a:t>
            </a:r>
            <a:r>
              <a:rPr lang="en-US" dirty="0" err="1"/>
              <a:t>Dynomite</a:t>
            </a:r>
            <a:r>
              <a:rPr lang="en-US" dirty="0"/>
              <a:t>, Simple DB, </a:t>
            </a:r>
            <a:r>
              <a:rPr lang="en-US" dirty="0" err="1"/>
              <a:t>etc</a:t>
            </a:r>
            <a:endParaRPr lang="en-US" dirty="0"/>
          </a:p>
          <a:p>
            <a:endParaRPr lang="en-US" dirty="0"/>
          </a:p>
          <a:p>
            <a:pPr lvl="1"/>
            <a:endParaRPr lang="en-US" dirty="0"/>
          </a:p>
        </p:txBody>
      </p:sp>
    </p:spTree>
    <p:extLst>
      <p:ext uri="{BB962C8B-B14F-4D97-AF65-F5344CB8AC3E}">
        <p14:creationId xmlns:p14="http://schemas.microsoft.com/office/powerpoint/2010/main" val="52430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numbers you need to know</a:t>
            </a:r>
          </a:p>
        </p:txBody>
      </p:sp>
      <p:graphicFrame>
        <p:nvGraphicFramePr>
          <p:cNvPr id="5" name="Table 4"/>
          <p:cNvGraphicFramePr>
            <a:graphicFrameLocks noGrp="1"/>
          </p:cNvGraphicFramePr>
          <p:nvPr>
            <p:extLst>
              <p:ext uri="{D42A27DB-BD31-4B8C-83A1-F6EECF244321}">
                <p14:modId xmlns:p14="http://schemas.microsoft.com/office/powerpoint/2010/main" val="3138968681"/>
              </p:ext>
            </p:extLst>
          </p:nvPr>
        </p:nvGraphicFramePr>
        <p:xfrm>
          <a:off x="1141413" y="2097088"/>
          <a:ext cx="7378566" cy="1744510"/>
        </p:xfrm>
        <a:graphic>
          <a:graphicData uri="http://schemas.openxmlformats.org/drawingml/2006/table">
            <a:tbl>
              <a:tblPr/>
              <a:tblGrid>
                <a:gridCol w="3689283">
                  <a:extLst>
                    <a:ext uri="{9D8B030D-6E8A-4147-A177-3AD203B41FA5}">
                      <a16:colId xmlns:a16="http://schemas.microsoft.com/office/drawing/2014/main" val="2529592573"/>
                    </a:ext>
                  </a:extLst>
                </a:gridCol>
                <a:gridCol w="3689283">
                  <a:extLst>
                    <a:ext uri="{9D8B030D-6E8A-4147-A177-3AD203B41FA5}">
                      <a16:colId xmlns:a16="http://schemas.microsoft.com/office/drawing/2014/main" val="2881280202"/>
                    </a:ext>
                  </a:extLst>
                </a:gridCol>
              </a:tblGrid>
              <a:tr h="272439">
                <a:tc>
                  <a:txBody>
                    <a:bodyPr/>
                    <a:lstStyle/>
                    <a:p>
                      <a:r>
                        <a:rPr lang="en-US" sz="1400" b="1" dirty="0"/>
                        <a:t>Operation</a:t>
                      </a:r>
                      <a:endParaRPr lang="en-US" sz="1400" dirty="0"/>
                    </a:p>
                  </a:txBody>
                  <a:tcPr marL="68110" marR="68110" marT="34055" marB="34055" anchor="ctr">
                    <a:lnL>
                      <a:noFill/>
                    </a:lnL>
                    <a:lnR>
                      <a:noFill/>
                    </a:lnR>
                    <a:lnT>
                      <a:noFill/>
                    </a:lnT>
                    <a:lnB>
                      <a:noFill/>
                    </a:lnB>
                    <a:solidFill>
                      <a:schemeClr val="accent5"/>
                    </a:solidFill>
                  </a:tcPr>
                </a:tc>
                <a:tc>
                  <a:txBody>
                    <a:bodyPr/>
                    <a:lstStyle/>
                    <a:p>
                      <a:r>
                        <a:rPr lang="en-US" sz="1400" b="1" dirty="0"/>
                        <a:t>Time (</a:t>
                      </a:r>
                      <a:r>
                        <a:rPr lang="en-US" sz="1400" b="1" dirty="0" err="1"/>
                        <a:t>nsec</a:t>
                      </a:r>
                      <a:r>
                        <a:rPr lang="en-US" sz="1400" b="1" dirty="0"/>
                        <a:t>)</a:t>
                      </a:r>
                      <a:endParaRPr lang="en-US" sz="1400" dirty="0"/>
                    </a:p>
                  </a:txBody>
                  <a:tcPr marL="68110" marR="68110" marT="34055" marB="34055" anchor="ctr">
                    <a:lnL>
                      <a:noFill/>
                    </a:lnL>
                    <a:lnR>
                      <a:noFill/>
                    </a:lnR>
                    <a:lnT>
                      <a:noFill/>
                    </a:lnT>
                    <a:lnB>
                      <a:noFill/>
                    </a:lnB>
                    <a:solidFill>
                      <a:schemeClr val="accent5"/>
                    </a:solidFill>
                  </a:tcPr>
                </a:tc>
                <a:extLst>
                  <a:ext uri="{0D108BD9-81ED-4DB2-BD59-A6C34878D82A}">
                    <a16:rowId xmlns:a16="http://schemas.microsoft.com/office/drawing/2014/main" val="2305176368"/>
                  </a:ext>
                </a:extLst>
              </a:tr>
              <a:tr h="272439">
                <a:tc>
                  <a:txBody>
                    <a:bodyPr/>
                    <a:lstStyle/>
                    <a:p>
                      <a:r>
                        <a:rPr lang="en-US" dirty="0"/>
                        <a:t>System call overhead</a:t>
                      </a:r>
                    </a:p>
                  </a:txBody>
                  <a:tcPr anchor="ctr">
                    <a:lnL>
                      <a:noFill/>
                    </a:lnL>
                    <a:lnR>
                      <a:noFill/>
                    </a:lnR>
                    <a:lnT>
                      <a:noFill/>
                    </a:lnT>
                    <a:lnB>
                      <a:noFill/>
                    </a:lnB>
                    <a:solidFill>
                      <a:schemeClr val="tx1">
                        <a:lumMod val="50000"/>
                      </a:schemeClr>
                    </a:solidFill>
                  </a:tcPr>
                </a:tc>
                <a:tc>
                  <a:txBody>
                    <a:bodyPr/>
                    <a:lstStyle/>
                    <a:p>
                      <a:r>
                        <a:rPr lang="en-US"/>
                        <a:t>400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2759547262"/>
                  </a:ext>
                </a:extLst>
              </a:tr>
              <a:tr h="272439">
                <a:tc>
                  <a:txBody>
                    <a:bodyPr/>
                    <a:lstStyle/>
                    <a:p>
                      <a:r>
                        <a:rPr lang="en-US"/>
                        <a:t>Context switch between processes</a:t>
                      </a:r>
                    </a:p>
                  </a:txBody>
                  <a:tcPr anchor="ctr">
                    <a:lnL>
                      <a:noFill/>
                    </a:lnL>
                    <a:lnR>
                      <a:noFill/>
                    </a:lnR>
                    <a:lnT>
                      <a:noFill/>
                    </a:lnT>
                    <a:lnB>
                      <a:noFill/>
                    </a:lnB>
                    <a:solidFill>
                      <a:schemeClr val="tx1">
                        <a:lumMod val="50000"/>
                      </a:schemeClr>
                    </a:solidFill>
                  </a:tcPr>
                </a:tc>
                <a:tc>
                  <a:txBody>
                    <a:bodyPr/>
                    <a:lstStyle/>
                    <a:p>
                      <a:r>
                        <a:rPr lang="en-US"/>
                        <a:t>3000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98526348"/>
                  </a:ext>
                </a:extLst>
              </a:tr>
              <a:tr h="272439">
                <a:tc>
                  <a:txBody>
                    <a:bodyPr/>
                    <a:lstStyle/>
                    <a:p>
                      <a:r>
                        <a:rPr lang="en-US"/>
                        <a:t>fork() (statically-linked binary)</a:t>
                      </a:r>
                    </a:p>
                  </a:txBody>
                  <a:tcPr anchor="ctr">
                    <a:lnL>
                      <a:noFill/>
                    </a:lnL>
                    <a:lnR>
                      <a:noFill/>
                    </a:lnR>
                    <a:lnT>
                      <a:noFill/>
                    </a:lnT>
                    <a:lnB>
                      <a:noFill/>
                    </a:lnB>
                    <a:solidFill>
                      <a:schemeClr val="tx1">
                        <a:lumMod val="50000"/>
                      </a:schemeClr>
                    </a:solidFill>
                  </a:tcPr>
                </a:tc>
                <a:tc>
                  <a:txBody>
                    <a:bodyPr/>
                    <a:lstStyle/>
                    <a:p>
                      <a:r>
                        <a:rPr lang="en-US" dirty="0"/>
                        <a:t>70,000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670524189"/>
                  </a:ext>
                </a:extLst>
              </a:tr>
              <a:tr h="272439">
                <a:tc>
                  <a:txBody>
                    <a:bodyPr/>
                    <a:lstStyle/>
                    <a:p>
                      <a:r>
                        <a:rPr lang="en-US"/>
                        <a:t>fork() (dynamically-linked binary)</a:t>
                      </a:r>
                    </a:p>
                  </a:txBody>
                  <a:tcPr anchor="ctr">
                    <a:lnL>
                      <a:noFill/>
                    </a:lnL>
                    <a:lnR>
                      <a:noFill/>
                    </a:lnR>
                    <a:lnT>
                      <a:noFill/>
                    </a:lnT>
                    <a:lnB>
                      <a:noFill/>
                    </a:lnB>
                    <a:solidFill>
                      <a:schemeClr val="tx1">
                        <a:lumMod val="50000"/>
                      </a:schemeClr>
                    </a:solidFill>
                  </a:tcPr>
                </a:tc>
                <a:tc>
                  <a:txBody>
                    <a:bodyPr/>
                    <a:lstStyle/>
                    <a:p>
                      <a:r>
                        <a:rPr lang="en-US" dirty="0"/>
                        <a:t>160,000</a:t>
                      </a:r>
                    </a:p>
                  </a:txBody>
                  <a:tcPr anchor="ctr">
                    <a:lnL>
                      <a:noFill/>
                    </a:lnL>
                    <a:lnR>
                      <a:noFill/>
                    </a:lnR>
                    <a:lnT>
                      <a:noFill/>
                    </a:lnT>
                    <a:lnB>
                      <a:noFill/>
                    </a:lnB>
                    <a:solidFill>
                      <a:schemeClr val="tx1">
                        <a:lumMod val="50000"/>
                      </a:schemeClr>
                    </a:solidFill>
                  </a:tcPr>
                </a:tc>
                <a:extLst>
                  <a:ext uri="{0D108BD9-81ED-4DB2-BD59-A6C34878D82A}">
                    <a16:rowId xmlns:a16="http://schemas.microsoft.com/office/drawing/2014/main" val="3735551706"/>
                  </a:ext>
                </a:extLst>
              </a:tr>
            </a:tbl>
          </a:graphicData>
        </a:graphic>
      </p:graphicFrame>
    </p:spTree>
    <p:extLst>
      <p:ext uri="{BB962C8B-B14F-4D97-AF65-F5344CB8AC3E}">
        <p14:creationId xmlns:p14="http://schemas.microsoft.com/office/powerpoint/2010/main" val="2669590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NOSQL (Not Only SQL) </a:t>
            </a:r>
          </a:p>
        </p:txBody>
      </p:sp>
    </p:spTree>
    <p:extLst>
      <p:ext uri="{BB962C8B-B14F-4D97-AF65-F5344CB8AC3E}">
        <p14:creationId xmlns:p14="http://schemas.microsoft.com/office/powerpoint/2010/main" val="2010919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NOSQL STORES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Key-Value databases (Voldemort</a:t>
            </a:r>
            <a:r>
              <a:rPr lang="en-US"/>
              <a:t>, Dynamo)</a:t>
            </a:r>
            <a:endParaRPr lang="en-US" dirty="0"/>
          </a:p>
          <a:p>
            <a:r>
              <a:rPr lang="en-US" dirty="0"/>
              <a:t>Column databases (Cassandra, Vertica, Sybase IQ)</a:t>
            </a:r>
          </a:p>
          <a:p>
            <a:r>
              <a:rPr lang="en-US" dirty="0"/>
              <a:t>Document databases (MongoDB, </a:t>
            </a:r>
            <a:r>
              <a:rPr lang="en-US" dirty="0" err="1"/>
              <a:t>Counch</a:t>
            </a:r>
            <a:r>
              <a:rPr lang="en-US" dirty="0"/>
              <a:t> DB, Cosmos DB/</a:t>
            </a:r>
            <a:r>
              <a:rPr lang="en-US" dirty="0" err="1"/>
              <a:t>DocDB</a:t>
            </a:r>
            <a:r>
              <a:rPr lang="en-US" dirty="0"/>
              <a:t>) </a:t>
            </a:r>
          </a:p>
          <a:p>
            <a:r>
              <a:rPr lang="en-US" dirty="0"/>
              <a:t>Graph databases (Neo4j, </a:t>
            </a:r>
            <a:r>
              <a:rPr lang="en-US" dirty="0" err="1"/>
              <a:t>AllegroGraph</a:t>
            </a:r>
            <a:r>
              <a:rPr lang="en-US" dirty="0"/>
              <a:t>)</a:t>
            </a:r>
          </a:p>
          <a:p>
            <a:r>
              <a:rPr lang="en-US" dirty="0"/>
              <a:t>Data structure databases (</a:t>
            </a:r>
            <a:r>
              <a:rPr lang="en-US" dirty="0" err="1"/>
              <a:t>Redis</a:t>
            </a:r>
            <a:r>
              <a:rPr lang="en-US" dirty="0"/>
              <a:t>, </a:t>
            </a:r>
            <a:r>
              <a:rPr lang="en-US" dirty="0" err="1"/>
              <a:t>Hazelcast</a:t>
            </a:r>
            <a:r>
              <a:rPr lang="en-US" dirty="0"/>
              <a:t>)</a:t>
            </a:r>
          </a:p>
        </p:txBody>
      </p:sp>
    </p:spTree>
    <p:extLst>
      <p:ext uri="{BB962C8B-B14F-4D97-AF65-F5344CB8AC3E}">
        <p14:creationId xmlns:p14="http://schemas.microsoft.com/office/powerpoint/2010/main" val="513743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in the wild</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Google: </a:t>
            </a:r>
            <a:r>
              <a:rPr lang="en-US" dirty="0" err="1"/>
              <a:t>Bigtable</a:t>
            </a:r>
            <a:r>
              <a:rPr lang="en-US" dirty="0"/>
              <a:t>, Spanner</a:t>
            </a:r>
          </a:p>
          <a:p>
            <a:r>
              <a:rPr lang="en-US" dirty="0"/>
              <a:t>Amazon: Dynamo, Simple DB</a:t>
            </a:r>
          </a:p>
          <a:p>
            <a:r>
              <a:rPr lang="en-US" dirty="0"/>
              <a:t>Yahoo: </a:t>
            </a:r>
            <a:r>
              <a:rPr lang="en-US" dirty="0" err="1"/>
              <a:t>Hbase</a:t>
            </a:r>
            <a:endParaRPr lang="en-US" dirty="0"/>
          </a:p>
          <a:p>
            <a:r>
              <a:rPr lang="en-US" dirty="0"/>
              <a:t>Facebook: Cassandra</a:t>
            </a:r>
          </a:p>
          <a:p>
            <a:r>
              <a:rPr lang="en-US" dirty="0" err="1"/>
              <a:t>Linkedin</a:t>
            </a:r>
            <a:r>
              <a:rPr lang="en-US" dirty="0"/>
              <a:t>: Voldemort</a:t>
            </a:r>
          </a:p>
          <a:p>
            <a:pPr lvl="1"/>
            <a:endParaRPr lang="en-US" dirty="0"/>
          </a:p>
        </p:txBody>
      </p:sp>
    </p:spTree>
    <p:extLst>
      <p:ext uri="{BB962C8B-B14F-4D97-AF65-F5344CB8AC3E}">
        <p14:creationId xmlns:p14="http://schemas.microsoft.com/office/powerpoint/2010/main" val="3510033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Features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Distributed Hash Tables (DHT)</a:t>
            </a:r>
          </a:p>
          <a:p>
            <a:r>
              <a:rPr lang="en-US" dirty="0"/>
              <a:t>Scalable</a:t>
            </a:r>
          </a:p>
          <a:p>
            <a:r>
              <a:rPr lang="en-US" dirty="0"/>
              <a:t>Partitioned</a:t>
            </a:r>
          </a:p>
          <a:p>
            <a:r>
              <a:rPr lang="en-US" dirty="0"/>
              <a:t>Fault-tolerant</a:t>
            </a:r>
          </a:p>
          <a:p>
            <a:r>
              <a:rPr lang="en-US" dirty="0"/>
              <a:t>Decentralized</a:t>
            </a:r>
          </a:p>
          <a:p>
            <a:r>
              <a:rPr lang="en-US" dirty="0"/>
              <a:t>Peer to peer</a:t>
            </a:r>
          </a:p>
          <a:p>
            <a:r>
              <a:rPr lang="en-US" dirty="0"/>
              <a:t>Popularized</a:t>
            </a:r>
          </a:p>
          <a:p>
            <a:pPr lvl="1"/>
            <a:r>
              <a:rPr lang="en-US" dirty="0"/>
              <a:t>Node Ring, Consistent Hashing </a:t>
            </a:r>
          </a:p>
          <a:p>
            <a:pPr lvl="1"/>
            <a:endParaRPr lang="en-US" dirty="0"/>
          </a:p>
        </p:txBody>
      </p:sp>
    </p:spTree>
    <p:extLst>
      <p:ext uri="{BB962C8B-B14F-4D97-AF65-F5344CB8AC3E}">
        <p14:creationId xmlns:p14="http://schemas.microsoft.com/office/powerpoint/2010/main" val="3079344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Common characteristics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Key value store</a:t>
            </a:r>
          </a:p>
          <a:p>
            <a:r>
              <a:rPr lang="en-US" dirty="0"/>
              <a:t>Run on large number of commodity machines</a:t>
            </a:r>
          </a:p>
          <a:p>
            <a:r>
              <a:rPr lang="en-US" dirty="0"/>
              <a:t>Data are partitioned and replicated among these machines</a:t>
            </a:r>
          </a:p>
          <a:p>
            <a:r>
              <a:rPr lang="en-US" dirty="0"/>
              <a:t>Relax the data consistency requirement. (because the </a:t>
            </a:r>
            <a:r>
              <a:rPr lang="en-US" dirty="0">
                <a:hlinkClick r:id="rId3"/>
              </a:rPr>
              <a:t>CAP theorem</a:t>
            </a:r>
            <a:r>
              <a:rPr lang="en-US" dirty="0"/>
              <a:t> proves that you cannot get Consistency, Availability and Partitioning at the </a:t>
            </a:r>
            <a:r>
              <a:rPr lang="en-US" dirty="0" err="1"/>
              <a:t>the</a:t>
            </a:r>
            <a:r>
              <a:rPr lang="en-US" dirty="0"/>
              <a:t> same time)</a:t>
            </a:r>
          </a:p>
        </p:txBody>
      </p:sp>
    </p:spTree>
    <p:extLst>
      <p:ext uri="{BB962C8B-B14F-4D97-AF65-F5344CB8AC3E}">
        <p14:creationId xmlns:p14="http://schemas.microsoft.com/office/powerpoint/2010/main" val="121219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model</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The underlying data model can be considered as a large </a:t>
            </a:r>
            <a:r>
              <a:rPr lang="en-US" dirty="0" err="1"/>
              <a:t>Hashtable</a:t>
            </a:r>
            <a:r>
              <a:rPr lang="en-US" dirty="0"/>
              <a:t> (key/value store).</a:t>
            </a:r>
          </a:p>
          <a:p>
            <a:r>
              <a:rPr lang="en-US" dirty="0"/>
              <a:t>The basic form of API access is</a:t>
            </a:r>
          </a:p>
          <a:p>
            <a:pPr lvl="1"/>
            <a:r>
              <a:rPr lang="en-US" dirty="0"/>
              <a:t>get(key) -- Extract the value given a key</a:t>
            </a:r>
          </a:p>
          <a:p>
            <a:pPr lvl="1"/>
            <a:r>
              <a:rPr lang="en-US" dirty="0"/>
              <a:t>put(key, value) -- Create or Update the value given its key</a:t>
            </a:r>
          </a:p>
          <a:p>
            <a:pPr lvl="1"/>
            <a:r>
              <a:rPr lang="en-US" dirty="0"/>
              <a:t>delete(key) -- Remove the key and its associated value</a:t>
            </a:r>
          </a:p>
          <a:p>
            <a:r>
              <a:rPr lang="en-US" dirty="0"/>
              <a:t>More advance form of API allows to execute user defined function</a:t>
            </a:r>
          </a:p>
          <a:p>
            <a:pPr lvl="1"/>
            <a:r>
              <a:rPr lang="en-US" dirty="0"/>
              <a:t>execute(key, operation, parameters) </a:t>
            </a:r>
          </a:p>
          <a:p>
            <a:pPr marL="457200" lvl="1" indent="0">
              <a:buNone/>
            </a:pPr>
            <a:r>
              <a:rPr lang="en-US" dirty="0"/>
              <a:t>	</a:t>
            </a:r>
            <a:r>
              <a:rPr lang="en-US" sz="1500" dirty="0"/>
              <a:t>-- Invoke an operation to the value (given its key) which is a special data structure (e.g. List, Set, Map .	... </a:t>
            </a:r>
            <a:r>
              <a:rPr lang="en-US" sz="1500" dirty="0" err="1"/>
              <a:t>etc</a:t>
            </a:r>
            <a:r>
              <a:rPr lang="en-US" sz="1500" dirty="0"/>
              <a:t>).</a:t>
            </a:r>
            <a:endParaRPr lang="en-US" dirty="0"/>
          </a:p>
          <a:p>
            <a:pPr lvl="1"/>
            <a:r>
              <a:rPr lang="en-US" dirty="0" err="1"/>
              <a:t>mapreduce</a:t>
            </a:r>
            <a:r>
              <a:rPr lang="en-US" dirty="0"/>
              <a:t>(</a:t>
            </a:r>
            <a:r>
              <a:rPr lang="en-US" dirty="0" err="1"/>
              <a:t>keyList</a:t>
            </a:r>
            <a:r>
              <a:rPr lang="en-US" dirty="0"/>
              <a:t>, </a:t>
            </a:r>
            <a:r>
              <a:rPr lang="en-US" dirty="0" err="1"/>
              <a:t>mapFunc</a:t>
            </a:r>
            <a:r>
              <a:rPr lang="en-US" dirty="0"/>
              <a:t>, </a:t>
            </a:r>
            <a:r>
              <a:rPr lang="en-US" dirty="0" err="1"/>
              <a:t>reduceFunc</a:t>
            </a:r>
            <a:r>
              <a:rPr lang="en-US" dirty="0"/>
              <a:t>) </a:t>
            </a:r>
          </a:p>
          <a:p>
            <a:pPr marL="457200" lvl="1" indent="0">
              <a:buNone/>
            </a:pPr>
            <a:r>
              <a:rPr lang="en-US" dirty="0"/>
              <a:t>	</a:t>
            </a:r>
            <a:r>
              <a:rPr lang="en-US" sz="1500" dirty="0"/>
              <a:t>-- Invoke a </a:t>
            </a:r>
            <a:r>
              <a:rPr lang="en-US" sz="1500" dirty="0">
                <a:hlinkClick r:id="rId3"/>
              </a:rPr>
              <a:t>map/reduce function</a:t>
            </a:r>
            <a:r>
              <a:rPr lang="en-US" sz="1500" dirty="0"/>
              <a:t> across a key range.</a:t>
            </a:r>
          </a:p>
          <a:p>
            <a:pPr lvl="1"/>
            <a:endParaRPr lang="en-US" dirty="0"/>
          </a:p>
        </p:txBody>
      </p:sp>
    </p:spTree>
    <p:extLst>
      <p:ext uri="{BB962C8B-B14F-4D97-AF65-F5344CB8AC3E}">
        <p14:creationId xmlns:p14="http://schemas.microsoft.com/office/powerpoint/2010/main" val="3624560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6" name="Picture 5"/>
          <p:cNvPicPr>
            <a:picLocks noChangeAspect="1"/>
          </p:cNvPicPr>
          <p:nvPr/>
        </p:nvPicPr>
        <p:blipFill>
          <a:blip r:embed="rId5"/>
          <a:stretch>
            <a:fillRect/>
          </a:stretch>
        </p:blipFill>
        <p:spPr>
          <a:xfrm>
            <a:off x="5846559" y="1093788"/>
            <a:ext cx="5880077" cy="508994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92465" y="2716539"/>
            <a:ext cx="4353373" cy="817063"/>
          </a:xfrm>
        </p:spPr>
        <p:txBody>
          <a:bodyPr vert="horz" lIns="91440" tIns="45720" rIns="91440" bIns="45720" rtlCol="0" anchor="b">
            <a:normAutofit/>
          </a:bodyPr>
          <a:lstStyle/>
          <a:p>
            <a:r>
              <a:rPr lang="en-US" sz="4400" dirty="0"/>
              <a:t>Machine layout</a:t>
            </a:r>
          </a:p>
        </p:txBody>
      </p:sp>
    </p:spTree>
    <p:extLst>
      <p:ext uri="{BB962C8B-B14F-4D97-AF65-F5344CB8AC3E}">
        <p14:creationId xmlns:p14="http://schemas.microsoft.com/office/powerpoint/2010/main" val="299475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partitioning</a:t>
            </a:r>
            <a:br>
              <a:rPr lang="en-US" dirty="0"/>
            </a:br>
            <a:r>
              <a:rPr lang="en-US" sz="2800" dirty="0"/>
              <a:t>(consistency </a:t>
            </a:r>
            <a:r>
              <a:rPr lang="en-US" sz="2800" dirty="0" err="1"/>
              <a:t>HASHing</a:t>
            </a:r>
            <a:r>
              <a:rPr lang="en-US" sz="2800" dirty="0"/>
              <a:t>)</a:t>
            </a:r>
            <a:endParaRPr lang="en-US" dirty="0"/>
          </a:p>
        </p:txBody>
      </p:sp>
      <p:pic>
        <p:nvPicPr>
          <p:cNvPr id="3" name="Picture 2"/>
          <p:cNvPicPr>
            <a:picLocks noChangeAspect="1"/>
          </p:cNvPicPr>
          <p:nvPr/>
        </p:nvPicPr>
        <p:blipFill>
          <a:blip r:embed="rId5"/>
          <a:stretch>
            <a:fillRect/>
          </a:stretch>
        </p:blipFill>
        <p:spPr>
          <a:xfrm>
            <a:off x="6081999" y="1816101"/>
            <a:ext cx="5670937" cy="3473449"/>
          </a:xfrm>
          <a:prstGeom prst="rect">
            <a:avLst/>
          </a:prstGeom>
        </p:spPr>
      </p:pic>
    </p:spTree>
    <p:extLst>
      <p:ext uri="{BB962C8B-B14F-4D97-AF65-F5344CB8AC3E}">
        <p14:creationId xmlns:p14="http://schemas.microsoft.com/office/powerpoint/2010/main" val="101557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314450" y="2700511"/>
            <a:ext cx="4558857" cy="1004714"/>
          </a:xfrm>
        </p:spPr>
        <p:txBody>
          <a:bodyPr vert="horz" lIns="91440" tIns="45720" rIns="91440" bIns="45720" rtlCol="0" anchor="b">
            <a:normAutofit/>
          </a:bodyPr>
          <a:lstStyle/>
          <a:p>
            <a:r>
              <a:rPr lang="en-US" dirty="0"/>
              <a:t>Data replication</a:t>
            </a:r>
          </a:p>
        </p:txBody>
      </p:sp>
      <p:pic>
        <p:nvPicPr>
          <p:cNvPr id="4" name="Picture 3"/>
          <p:cNvPicPr>
            <a:picLocks noChangeAspect="1"/>
          </p:cNvPicPr>
          <p:nvPr/>
        </p:nvPicPr>
        <p:blipFill>
          <a:blip r:embed="rId5"/>
          <a:stretch>
            <a:fillRect/>
          </a:stretch>
        </p:blipFill>
        <p:spPr>
          <a:xfrm>
            <a:off x="6240019" y="1679576"/>
            <a:ext cx="4737544" cy="3671597"/>
          </a:xfrm>
          <a:prstGeom prst="rect">
            <a:avLst/>
          </a:prstGeom>
        </p:spPr>
      </p:pic>
    </p:spTree>
    <p:extLst>
      <p:ext uri="{BB962C8B-B14F-4D97-AF65-F5344CB8AC3E}">
        <p14:creationId xmlns:p14="http://schemas.microsoft.com/office/powerpoint/2010/main" val="217481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a:bodyPr>
          <a:lstStyle/>
          <a:p>
            <a:r>
              <a:rPr lang="en-US" dirty="0"/>
              <a:t>Membership changes</a:t>
            </a:r>
            <a:br>
              <a:rPr lang="en-US" dirty="0"/>
            </a:br>
            <a:r>
              <a:rPr lang="en-US" sz="1600" dirty="0"/>
              <a:t>A new node joins the network</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joining node announce its presence and its id to some well known VNs or just broadcast)</a:t>
            </a:r>
          </a:p>
          <a:p>
            <a:r>
              <a:rPr lang="en-US" dirty="0"/>
              <a:t>2. All the neighbors (left and right side) will adjust the change of key ownership as well as the change of replica memberships. This is typically done synchronously.</a:t>
            </a:r>
          </a:p>
          <a:p>
            <a:r>
              <a:rPr lang="en-US" dirty="0"/>
              <a:t>3. The joining node starts to bulk copy data from its neighbor in parallel asynchronously.</a:t>
            </a:r>
          </a:p>
          <a:p>
            <a:r>
              <a:rPr lang="en-US" dirty="0"/>
              <a:t>4. The membership change is asynchronously propagate to the other nodes.</a:t>
            </a:r>
          </a:p>
        </p:txBody>
      </p:sp>
      <p:pic>
        <p:nvPicPr>
          <p:cNvPr id="3" name="Picture 2"/>
          <p:cNvPicPr>
            <a:picLocks noChangeAspect="1"/>
          </p:cNvPicPr>
          <p:nvPr/>
        </p:nvPicPr>
        <p:blipFill>
          <a:blip r:embed="rId3"/>
          <a:stretch>
            <a:fillRect/>
          </a:stretch>
        </p:blipFill>
        <p:spPr>
          <a:xfrm>
            <a:off x="5372098" y="1240077"/>
            <a:ext cx="6018487" cy="4412684"/>
          </a:xfrm>
          <a:prstGeom prst="rect">
            <a:avLst/>
          </a:prstGeom>
        </p:spPr>
      </p:pic>
    </p:spTree>
    <p:extLst>
      <p:ext uri="{BB962C8B-B14F-4D97-AF65-F5344CB8AC3E}">
        <p14:creationId xmlns:p14="http://schemas.microsoft.com/office/powerpoint/2010/main" val="366440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1141410" y="660940"/>
            <a:ext cx="3196899" cy="685800"/>
          </a:xfrm>
        </p:spPr>
        <p:txBody>
          <a:bodyPr/>
          <a:lstStyle/>
          <a:p>
            <a:r>
              <a:rPr lang="en-US" dirty="0"/>
              <a:t>AVAILABILITY</a:t>
            </a:r>
          </a:p>
        </p:txBody>
      </p:sp>
      <p:sp>
        <p:nvSpPr>
          <p:cNvPr id="11" name="Text Placeholder 10"/>
          <p:cNvSpPr>
            <a:spLocks noGrp="1"/>
          </p:cNvSpPr>
          <p:nvPr>
            <p:ph type="body" sz="half" idx="15"/>
          </p:nvPr>
        </p:nvSpPr>
        <p:spPr>
          <a:xfrm>
            <a:off x="1127918" y="1346740"/>
            <a:ext cx="3208735" cy="2430936"/>
          </a:xfrm>
        </p:spPr>
        <p:txBody>
          <a:bodyPr/>
          <a:lstStyle/>
          <a:p>
            <a:r>
              <a:rPr lang="en-US" dirty="0"/>
              <a:t>Replication</a:t>
            </a:r>
          </a:p>
          <a:p>
            <a:pPr marL="285750" indent="-285750">
              <a:buFont typeface="Arial" panose="020B0604020202020204" pitchFamily="34" charset="0"/>
              <a:buChar char="•"/>
            </a:pPr>
            <a:r>
              <a:rPr lang="en-US" dirty="0"/>
              <a:t>Master-Slave</a:t>
            </a:r>
          </a:p>
          <a:p>
            <a:pPr marL="285750" indent="-285750">
              <a:buFont typeface="Arial" panose="020B0604020202020204" pitchFamily="34" charset="0"/>
              <a:buChar char="•"/>
            </a:pPr>
            <a:r>
              <a:rPr lang="en-US" dirty="0"/>
              <a:t>Master-Master</a:t>
            </a:r>
          </a:p>
          <a:p>
            <a:r>
              <a:rPr lang="en-US" dirty="0"/>
              <a:t>Fail-over</a:t>
            </a:r>
          </a:p>
        </p:txBody>
      </p:sp>
      <p:sp>
        <p:nvSpPr>
          <p:cNvPr id="9" name="Text Placeholder 8"/>
          <p:cNvSpPr>
            <a:spLocks noGrp="1"/>
          </p:cNvSpPr>
          <p:nvPr>
            <p:ph type="body" sz="quarter" idx="3"/>
          </p:nvPr>
        </p:nvSpPr>
        <p:spPr>
          <a:xfrm>
            <a:off x="4514766" y="664112"/>
            <a:ext cx="3184385" cy="685800"/>
          </a:xfrm>
        </p:spPr>
        <p:txBody>
          <a:bodyPr/>
          <a:lstStyle/>
          <a:p>
            <a:r>
              <a:rPr lang="en-US" dirty="0"/>
              <a:t>SCALABILITY</a:t>
            </a:r>
          </a:p>
        </p:txBody>
      </p:sp>
      <p:sp>
        <p:nvSpPr>
          <p:cNvPr id="12" name="Text Placeholder 11"/>
          <p:cNvSpPr>
            <a:spLocks noGrp="1"/>
          </p:cNvSpPr>
          <p:nvPr>
            <p:ph type="body" sz="half" idx="16"/>
          </p:nvPr>
        </p:nvSpPr>
        <p:spPr>
          <a:xfrm>
            <a:off x="4504213" y="1349911"/>
            <a:ext cx="3195830" cy="5383397"/>
          </a:xfrm>
        </p:spPr>
        <p:txBody>
          <a:bodyPr/>
          <a:lstStyle/>
          <a:p>
            <a:r>
              <a:rPr lang="en-US" dirty="0"/>
              <a:t>State</a:t>
            </a:r>
          </a:p>
          <a:p>
            <a:pPr marL="285750" indent="-285750">
              <a:buFont typeface="Arial" panose="020B0604020202020204" pitchFamily="34" charset="0"/>
              <a:buChar char="•"/>
            </a:pPr>
            <a:r>
              <a:rPr lang="en-US" dirty="0"/>
              <a:t>Distributed Caching</a:t>
            </a:r>
          </a:p>
          <a:p>
            <a:pPr marL="285750" indent="-285750">
              <a:buFont typeface="Arial" panose="020B0604020202020204" pitchFamily="34" charset="0"/>
              <a:buChar char="•"/>
            </a:pPr>
            <a:r>
              <a:rPr lang="en-US" dirty="0"/>
              <a:t>Data Grid</a:t>
            </a:r>
          </a:p>
          <a:p>
            <a:pPr marL="285750" indent="-285750">
              <a:buFont typeface="Arial" panose="020B0604020202020204" pitchFamily="34" charset="0"/>
              <a:buChar char="•"/>
            </a:pPr>
            <a:r>
              <a:rPr lang="en-US" dirty="0"/>
              <a:t>Data Storage: NoSQL, RDBMS</a:t>
            </a:r>
          </a:p>
          <a:p>
            <a:pPr marL="285750" indent="-285750">
              <a:buFont typeface="Arial" panose="020B0604020202020204" pitchFamily="34" charset="0"/>
              <a:buChar char="•"/>
            </a:pPr>
            <a:r>
              <a:rPr lang="en-US" dirty="0"/>
              <a:t>HTTP caching</a:t>
            </a:r>
          </a:p>
          <a:p>
            <a:pPr marL="285750" indent="-285750">
              <a:buFont typeface="Arial" panose="020B0604020202020204" pitchFamily="34" charset="0"/>
              <a:buChar char="•"/>
            </a:pPr>
            <a:r>
              <a:rPr lang="en-US" dirty="0"/>
              <a:t>CAP Theorem</a:t>
            </a:r>
          </a:p>
          <a:p>
            <a:pPr marL="285750" indent="-285750">
              <a:buFont typeface="Arial" panose="020B0604020202020204" pitchFamily="34" charset="0"/>
              <a:buChar char="•"/>
            </a:pPr>
            <a:r>
              <a:rPr lang="en-US" dirty="0"/>
              <a:t>Concurrency</a:t>
            </a:r>
          </a:p>
          <a:p>
            <a:pPr marL="285750" indent="-285750">
              <a:buFont typeface="Arial" panose="020B0604020202020204" pitchFamily="34" charset="0"/>
              <a:buChar char="•"/>
            </a:pPr>
            <a:r>
              <a:rPr lang="en-US" dirty="0"/>
              <a:t>Partitioning / Replication</a:t>
            </a:r>
          </a:p>
          <a:p>
            <a:r>
              <a:rPr lang="en-US" dirty="0"/>
              <a:t>Behavior</a:t>
            </a:r>
          </a:p>
          <a:p>
            <a:pPr marL="285750" indent="-285750">
              <a:buFont typeface="Arial" panose="020B0604020202020204" pitchFamily="34" charset="0"/>
              <a:buChar char="•"/>
            </a:pPr>
            <a:r>
              <a:rPr lang="en-US" dirty="0"/>
              <a:t>Compute Grid </a:t>
            </a:r>
          </a:p>
          <a:p>
            <a:pPr marL="285750" indent="-285750">
              <a:buFont typeface="Arial" panose="020B0604020202020204" pitchFamily="34" charset="0"/>
              <a:buChar char="•"/>
            </a:pPr>
            <a:r>
              <a:rPr lang="en-US" dirty="0"/>
              <a:t>Event driven architecture</a:t>
            </a:r>
          </a:p>
          <a:p>
            <a:pPr marL="285750" indent="-285750">
              <a:buFont typeface="Arial" panose="020B0604020202020204" pitchFamily="34" charset="0"/>
              <a:buChar char="•"/>
            </a:pPr>
            <a:r>
              <a:rPr lang="en-US" dirty="0"/>
              <a:t>Load balancing</a:t>
            </a:r>
          </a:p>
          <a:p>
            <a:pPr marL="285750" indent="-285750">
              <a:buFont typeface="Arial" panose="020B0604020202020204" pitchFamily="34" charset="0"/>
              <a:buChar char="•"/>
            </a:pPr>
            <a:r>
              <a:rPr lang="en-US" dirty="0"/>
              <a:t>Parallel computing</a:t>
            </a:r>
          </a:p>
          <a:p>
            <a:endParaRPr lang="en-US" dirty="0"/>
          </a:p>
        </p:txBody>
      </p:sp>
      <p:sp>
        <p:nvSpPr>
          <p:cNvPr id="10" name="Text Placeholder 9"/>
          <p:cNvSpPr>
            <a:spLocks noGrp="1"/>
          </p:cNvSpPr>
          <p:nvPr>
            <p:ph type="body" sz="quarter" idx="13"/>
          </p:nvPr>
        </p:nvSpPr>
        <p:spPr>
          <a:xfrm>
            <a:off x="7852442" y="660940"/>
            <a:ext cx="3194968" cy="685800"/>
          </a:xfrm>
        </p:spPr>
        <p:txBody>
          <a:bodyPr/>
          <a:lstStyle/>
          <a:p>
            <a:r>
              <a:rPr lang="en-US" dirty="0"/>
              <a:t>STABILITY</a:t>
            </a:r>
          </a:p>
        </p:txBody>
      </p:sp>
      <p:sp>
        <p:nvSpPr>
          <p:cNvPr id="13" name="Text Placeholder 12"/>
          <p:cNvSpPr>
            <a:spLocks noGrp="1"/>
          </p:cNvSpPr>
          <p:nvPr>
            <p:ph type="body" sz="half" idx="17"/>
          </p:nvPr>
        </p:nvSpPr>
        <p:spPr>
          <a:xfrm>
            <a:off x="7852442" y="1346740"/>
            <a:ext cx="3194968" cy="2430936"/>
          </a:xfrm>
        </p:spPr>
        <p:txBody>
          <a:bodyPr/>
          <a:lstStyle/>
          <a:p>
            <a:r>
              <a:rPr lang="en-US" dirty="0"/>
              <a:t>Circuit Breaker</a:t>
            </a:r>
          </a:p>
          <a:p>
            <a:r>
              <a:rPr lang="en-US" dirty="0"/>
              <a:t>Timeout</a:t>
            </a:r>
          </a:p>
          <a:p>
            <a:r>
              <a:rPr lang="en-US" dirty="0"/>
              <a:t>Crash Supervisor</a:t>
            </a:r>
          </a:p>
          <a:p>
            <a:r>
              <a:rPr lang="en-US" dirty="0"/>
              <a:t>Bulk heads</a:t>
            </a:r>
          </a:p>
          <a:p>
            <a:r>
              <a:rPr lang="en-US" dirty="0"/>
              <a:t>Steady State/clean resource</a:t>
            </a:r>
          </a:p>
          <a:p>
            <a:r>
              <a:rPr lang="en-US" dirty="0"/>
              <a:t>Throttling</a:t>
            </a:r>
          </a:p>
          <a:p>
            <a:endParaRPr lang="en-US" dirty="0"/>
          </a:p>
        </p:txBody>
      </p:sp>
    </p:spTree>
    <p:extLst>
      <p:ext uri="{BB962C8B-B14F-4D97-AF65-F5344CB8AC3E}">
        <p14:creationId xmlns:p14="http://schemas.microsoft.com/office/powerpoint/2010/main" val="8671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903" y="933450"/>
            <a:ext cx="4149195" cy="992185"/>
          </a:xfrm>
        </p:spPr>
        <p:txBody>
          <a:bodyPr vert="horz" lIns="91440" tIns="45720" rIns="91440" bIns="45720" rtlCol="0" anchor="b">
            <a:normAutofit fontScale="90000"/>
          </a:bodyPr>
          <a:lstStyle/>
          <a:p>
            <a:r>
              <a:rPr lang="en-US" dirty="0"/>
              <a:t>Membership changes</a:t>
            </a:r>
            <a:br>
              <a:rPr lang="en-US" dirty="0"/>
            </a:br>
            <a:r>
              <a:rPr lang="en-US" sz="1800" dirty="0"/>
              <a:t>When an existing node leaves the network (e.g. crash)</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1. The crashed node no longer respond to gossip message so its neighbors knows about it.</a:t>
            </a:r>
          </a:p>
          <a:p>
            <a:r>
              <a:rPr lang="en-US" dirty="0"/>
              <a:t>2. The neighbor will update the membership changes and copy data asynchronously.</a:t>
            </a:r>
          </a:p>
        </p:txBody>
      </p:sp>
      <p:pic>
        <p:nvPicPr>
          <p:cNvPr id="8" name="Picture 7"/>
          <p:cNvPicPr>
            <a:picLocks noChangeAspect="1"/>
          </p:cNvPicPr>
          <p:nvPr/>
        </p:nvPicPr>
        <p:blipFill>
          <a:blip r:embed="rId3"/>
          <a:stretch>
            <a:fillRect/>
          </a:stretch>
        </p:blipFill>
        <p:spPr>
          <a:xfrm>
            <a:off x="5136950" y="933450"/>
            <a:ext cx="5947767" cy="4628106"/>
          </a:xfrm>
          <a:prstGeom prst="rect">
            <a:avLst/>
          </a:prstGeom>
        </p:spPr>
      </p:pic>
    </p:spTree>
    <p:extLst>
      <p:ext uri="{BB962C8B-B14F-4D97-AF65-F5344CB8AC3E}">
        <p14:creationId xmlns:p14="http://schemas.microsoft.com/office/powerpoint/2010/main" val="830938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Vector Clock</a:t>
            </a:r>
          </a:p>
        </p:txBody>
      </p:sp>
      <p:sp>
        <p:nvSpPr>
          <p:cNvPr id="7" name="Content Placeholder 6"/>
          <p:cNvSpPr>
            <a:spLocks noGrp="1"/>
          </p:cNvSpPr>
          <p:nvPr>
            <p:ph idx="1"/>
          </p:nvPr>
        </p:nvSpPr>
        <p:spPr/>
        <p:txBody>
          <a:bodyPr>
            <a:normAutofit fontScale="85000" lnSpcReduction="20000"/>
          </a:bodyPr>
          <a:lstStyle/>
          <a:p>
            <a:r>
              <a:rPr lang="en-US" dirty="0">
                <a:latin typeface="Calibri" panose="020F0502020204030204" pitchFamily="34" charset="0"/>
                <a:cs typeface="Aldhabi" panose="01000000000000000000" pitchFamily="2" charset="-78"/>
              </a:rPr>
              <a:t>Vector Clock is a timestamp mechanism such that we can reason about causal relationship between updates. First of all, each replica keeps vector clock. Lets say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has its clock Vi.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is the logical clock which if every replica follows certain rules to update its vector clock.</a:t>
            </a:r>
            <a:br>
              <a:rPr lang="en-US" dirty="0">
                <a:latin typeface="Calibri" panose="020F0502020204030204" pitchFamily="34" charset="0"/>
                <a:cs typeface="Aldhabi" panose="01000000000000000000" pitchFamily="2" charset="-78"/>
              </a:rPr>
            </a:br>
            <a:r>
              <a:rPr lang="en-US" dirty="0">
                <a:latin typeface="Calibri" panose="020F0502020204030204" pitchFamily="34" charset="0"/>
                <a:cs typeface="Aldhabi" panose="01000000000000000000" pitchFamily="2" charset="-78"/>
              </a:rPr>
              <a:t>Whenever an internal operation happens at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a:t>
            </a:r>
          </a:p>
          <a:p>
            <a:r>
              <a:rPr lang="en-US" dirty="0">
                <a:latin typeface="Calibri" panose="020F0502020204030204" pitchFamily="34" charset="0"/>
                <a:cs typeface="Aldhabi" panose="01000000000000000000" pitchFamily="2" charset="-78"/>
              </a:rPr>
              <a:t>Whenever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send a message to replica j, it will first advance its clock Vi[</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and attach its vector clock Vi to the message</a:t>
            </a:r>
          </a:p>
          <a:p>
            <a:r>
              <a:rPr lang="en-US" dirty="0">
                <a:latin typeface="Calibri" panose="020F0502020204030204" pitchFamily="34" charset="0"/>
                <a:cs typeface="Aldhabi" panose="01000000000000000000" pitchFamily="2" charset="-78"/>
              </a:rPr>
              <a:t>Whenever replica j receive a message from replica </a:t>
            </a:r>
            <a:r>
              <a:rPr lang="en-US" dirty="0" err="1">
                <a:latin typeface="Calibri" panose="020F0502020204030204" pitchFamily="34" charset="0"/>
                <a:cs typeface="Aldhabi" panose="01000000000000000000" pitchFamily="2" charset="-78"/>
              </a:rPr>
              <a:t>i</a:t>
            </a:r>
            <a:r>
              <a:rPr lang="en-US" dirty="0">
                <a:latin typeface="Calibri" panose="020F0502020204030204" pitchFamily="34" charset="0"/>
                <a:cs typeface="Aldhabi" panose="01000000000000000000" pitchFamily="2" charset="-78"/>
              </a:rPr>
              <a:t>, it will first advance its clock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[j] and then merge its clock with the clock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 attached in the message. </a:t>
            </a:r>
            <a:r>
              <a:rPr lang="en-US" dirty="0" err="1">
                <a:latin typeface="Calibri" panose="020F0502020204030204" pitchFamily="34" charset="0"/>
                <a:cs typeface="Aldhabi" panose="01000000000000000000" pitchFamily="2" charset="-78"/>
              </a:rPr>
              <a:t>ie</a:t>
            </a:r>
            <a:r>
              <a:rPr lang="en-US" dirty="0">
                <a:latin typeface="Calibri" panose="020F0502020204030204" pitchFamily="34" charset="0"/>
                <a:cs typeface="Aldhabi" panose="01000000000000000000" pitchFamily="2" charset="-78"/>
              </a:rPr>
              <a:t>: </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 max(</a:t>
            </a:r>
            <a:r>
              <a:rPr lang="en-US" dirty="0" err="1">
                <a:latin typeface="Calibri" panose="020F0502020204030204" pitchFamily="34" charset="0"/>
                <a:cs typeface="Aldhabi" panose="01000000000000000000" pitchFamily="2" charset="-78"/>
              </a:rPr>
              <a:t>Vj</a:t>
            </a:r>
            <a:r>
              <a:rPr lang="en-US" dirty="0">
                <a:latin typeface="Calibri" panose="020F0502020204030204" pitchFamily="34" charset="0"/>
                <a:cs typeface="Aldhabi" panose="01000000000000000000" pitchFamily="2" charset="-78"/>
              </a:rPr>
              <a:t>[k], </a:t>
            </a:r>
            <a:r>
              <a:rPr lang="en-US" dirty="0" err="1">
                <a:latin typeface="Calibri" panose="020F0502020204030204" pitchFamily="34" charset="0"/>
                <a:cs typeface="Aldhabi" panose="01000000000000000000" pitchFamily="2" charset="-78"/>
              </a:rPr>
              <a:t>Vm</a:t>
            </a:r>
            <a:r>
              <a:rPr lang="en-US" dirty="0">
                <a:latin typeface="Calibri" panose="020F0502020204030204" pitchFamily="34" charset="0"/>
                <a:cs typeface="Aldhabi" panose="01000000000000000000" pitchFamily="2" charset="-78"/>
              </a:rPr>
              <a:t>[k])</a:t>
            </a:r>
          </a:p>
          <a:p>
            <a:endParaRPr lang="en-US" dirty="0"/>
          </a:p>
        </p:txBody>
      </p:sp>
    </p:spTree>
    <p:extLst>
      <p:ext uri="{BB962C8B-B14F-4D97-AF65-F5344CB8AC3E}">
        <p14:creationId xmlns:p14="http://schemas.microsoft.com/office/powerpoint/2010/main" val="3859552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5" name="Title 4"/>
          <p:cNvSpPr>
            <a:spLocks noGrp="1"/>
          </p:cNvSpPr>
          <p:nvPr>
            <p:ph type="title"/>
          </p:nvPr>
        </p:nvSpPr>
        <p:spPr>
          <a:xfrm>
            <a:off x="1309688" y="2468827"/>
            <a:ext cx="3901139" cy="983720"/>
          </a:xfrm>
        </p:spPr>
        <p:txBody>
          <a:bodyPr vert="horz" lIns="91440" tIns="45720" rIns="91440" bIns="45720" rtlCol="0" anchor="b">
            <a:normAutofit/>
          </a:bodyPr>
          <a:lstStyle/>
          <a:p>
            <a:r>
              <a:rPr lang="en-US" sz="4400" dirty="0"/>
              <a:t>Vector Clock</a:t>
            </a:r>
          </a:p>
        </p:txBody>
      </p:sp>
      <p:pic>
        <p:nvPicPr>
          <p:cNvPr id="6" name="Picture 5"/>
          <p:cNvPicPr>
            <a:picLocks noChangeAspect="1"/>
          </p:cNvPicPr>
          <p:nvPr/>
        </p:nvPicPr>
        <p:blipFill>
          <a:blip r:embed="rId5"/>
          <a:stretch>
            <a:fillRect/>
          </a:stretch>
        </p:blipFill>
        <p:spPr>
          <a:xfrm>
            <a:off x="5296552" y="1382713"/>
            <a:ext cx="6402191" cy="4381500"/>
          </a:xfrm>
          <a:prstGeom prst="rect">
            <a:avLst/>
          </a:prstGeom>
        </p:spPr>
      </p:pic>
    </p:spTree>
    <p:extLst>
      <p:ext uri="{BB962C8B-B14F-4D97-AF65-F5344CB8AC3E}">
        <p14:creationId xmlns:p14="http://schemas.microsoft.com/office/powerpoint/2010/main" val="1335539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(State Transfer Model)</a:t>
            </a:r>
          </a:p>
        </p:txBody>
      </p:sp>
      <p:sp>
        <p:nvSpPr>
          <p:cNvPr id="7" name="Content Placeholder 6"/>
          <p:cNvSpPr>
            <a:spLocks noGrp="1"/>
          </p:cNvSpPr>
          <p:nvPr>
            <p:ph idx="1"/>
          </p:nvPr>
        </p:nvSpPr>
        <p:spPr/>
        <p:txBody>
          <a:bodyPr>
            <a:normAutofit/>
          </a:bodyPr>
          <a:lstStyle/>
          <a:p>
            <a:pPr marL="0" indent="0">
              <a:buNone/>
            </a:pPr>
            <a:r>
              <a:rPr lang="en-US" dirty="0"/>
              <a:t>In a </a:t>
            </a:r>
            <a:r>
              <a:rPr lang="en-US" b="1" i="1" dirty="0"/>
              <a:t>state transfer</a:t>
            </a:r>
            <a:r>
              <a:rPr lang="en-US" dirty="0"/>
              <a:t> model, each replica maintain a vector clock as well as a state version tree where each state is neither &gt; or &lt; among each other (based on vector clock comparison). In other words, the state version tree contains all the conflicting updates.</a:t>
            </a:r>
          </a:p>
        </p:txBody>
      </p:sp>
    </p:spTree>
    <p:extLst>
      <p:ext uri="{BB962C8B-B14F-4D97-AF65-F5344CB8AC3E}">
        <p14:creationId xmlns:p14="http://schemas.microsoft.com/office/powerpoint/2010/main" val="3830426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query </a:t>
            </a:r>
            <a:r>
              <a:rPr lang="en-US" dirty="0"/>
              <a:t>time, the client will attach its vector clock and the replica will send back a subset of the state tree which precedes the client's vector clock (this will provide monotonic read consistency). The client will then advance its vector clock by merging all the versions. This means the client is responsible to resolve the conflict of all these versions because when the client sends the update later, its vector clock will precede all these versions.</a:t>
            </a:r>
          </a:p>
        </p:txBody>
      </p:sp>
      <p:pic>
        <p:nvPicPr>
          <p:cNvPr id="5" name="Picture 4"/>
          <p:cNvPicPr>
            <a:picLocks noChangeAspect="1"/>
          </p:cNvPicPr>
          <p:nvPr/>
        </p:nvPicPr>
        <p:blipFill>
          <a:blip r:embed="rId3"/>
          <a:stretch>
            <a:fillRect/>
          </a:stretch>
        </p:blipFill>
        <p:spPr>
          <a:xfrm>
            <a:off x="5748990" y="729051"/>
            <a:ext cx="5411699" cy="5536265"/>
          </a:xfrm>
          <a:prstGeom prst="rect">
            <a:avLst/>
          </a:prstGeom>
        </p:spPr>
      </p:pic>
    </p:spTree>
    <p:extLst>
      <p:ext uri="{BB962C8B-B14F-4D97-AF65-F5344CB8AC3E}">
        <p14:creationId xmlns:p14="http://schemas.microsoft.com/office/powerpoint/2010/main" val="3209411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At </a:t>
            </a:r>
            <a:r>
              <a:rPr lang="en-US" b="1" i="1" dirty="0"/>
              <a:t>update</a:t>
            </a:r>
            <a:r>
              <a:rPr lang="en-US" dirty="0"/>
              <a:t>, the client will send its vector clock and the replica will check whether the client state precedes any of its existing version, if so, it will throw away the client's update.</a:t>
            </a:r>
          </a:p>
        </p:txBody>
      </p:sp>
      <p:pic>
        <p:nvPicPr>
          <p:cNvPr id="3" name="Picture 2"/>
          <p:cNvPicPr>
            <a:picLocks noChangeAspect="1"/>
          </p:cNvPicPr>
          <p:nvPr/>
        </p:nvPicPr>
        <p:blipFill>
          <a:blip r:embed="rId3"/>
          <a:stretch>
            <a:fillRect/>
          </a:stretch>
        </p:blipFill>
        <p:spPr>
          <a:xfrm>
            <a:off x="5888929" y="933450"/>
            <a:ext cx="5735224" cy="5376772"/>
          </a:xfrm>
          <a:prstGeom prst="rect">
            <a:avLst/>
          </a:prstGeom>
        </p:spPr>
      </p:pic>
    </p:spTree>
    <p:extLst>
      <p:ext uri="{BB962C8B-B14F-4D97-AF65-F5344CB8AC3E}">
        <p14:creationId xmlns:p14="http://schemas.microsoft.com/office/powerpoint/2010/main" val="4259231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State transfer mode: gossip among each other</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Replicas also </a:t>
            </a:r>
            <a:r>
              <a:rPr lang="en-US" b="1" i="1" dirty="0"/>
              <a:t>gossip </a:t>
            </a:r>
            <a:r>
              <a:rPr lang="en-US" dirty="0"/>
              <a:t>among each other in the background and try to merge their version tree together</a:t>
            </a:r>
          </a:p>
        </p:txBody>
      </p:sp>
      <p:pic>
        <p:nvPicPr>
          <p:cNvPr id="3" name="Picture 2"/>
          <p:cNvPicPr>
            <a:picLocks noChangeAspect="1"/>
          </p:cNvPicPr>
          <p:nvPr/>
        </p:nvPicPr>
        <p:blipFill>
          <a:blip r:embed="rId3"/>
          <a:stretch>
            <a:fillRect/>
          </a:stretch>
        </p:blipFill>
        <p:spPr>
          <a:xfrm>
            <a:off x="5859584" y="682930"/>
            <a:ext cx="4724909" cy="5231733"/>
          </a:xfrm>
          <a:prstGeom prst="rect">
            <a:avLst/>
          </a:prstGeom>
        </p:spPr>
      </p:pic>
    </p:spTree>
    <p:extLst>
      <p:ext uri="{BB962C8B-B14F-4D97-AF65-F5344CB8AC3E}">
        <p14:creationId xmlns:p14="http://schemas.microsoft.com/office/powerpoint/2010/main" val="365233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(Operation Transfer Model)</a:t>
            </a:r>
          </a:p>
        </p:txBody>
      </p:sp>
      <p:sp>
        <p:nvSpPr>
          <p:cNvPr id="7" name="Content Placeholder 6"/>
          <p:cNvSpPr>
            <a:spLocks noGrp="1"/>
          </p:cNvSpPr>
          <p:nvPr>
            <p:ph idx="1"/>
          </p:nvPr>
        </p:nvSpPr>
        <p:spPr/>
        <p:txBody>
          <a:bodyPr>
            <a:normAutofit fontScale="70000" lnSpcReduction="20000"/>
          </a:bodyPr>
          <a:lstStyle/>
          <a:p>
            <a:pPr marL="0" indent="0">
              <a:buNone/>
            </a:pPr>
            <a:r>
              <a:rPr lang="en-US" dirty="0"/>
              <a:t>In an </a:t>
            </a:r>
            <a:r>
              <a:rPr lang="en-US" b="1" i="1" dirty="0"/>
              <a:t>operation transfer</a:t>
            </a:r>
            <a:r>
              <a:rPr lang="en-US" dirty="0"/>
              <a:t> approach, the sequence of applying the operations is very important. At the minimum causal order need to be maintained. Because of the ordering issue, each replica has to defer executing the operation until all the preceding operations has been executed. Therefore replicas save the operation request to a log file and exchange the log among each other and consolidate these operation logs to figure out the right sequence to apply the operations to their local store in an appropriate order.</a:t>
            </a:r>
            <a:br>
              <a:rPr lang="en-US" dirty="0"/>
            </a:br>
            <a:br>
              <a:rPr lang="en-US" dirty="0"/>
            </a:br>
            <a:r>
              <a:rPr lang="en-US" dirty="0"/>
              <a:t>"Causal order" means every replica will apply changes to the "causes" before apply changes to the "effect". "Total order" requires that every replica applies the operation in the same sequence.</a:t>
            </a:r>
            <a:br>
              <a:rPr lang="en-US" dirty="0"/>
            </a:br>
            <a:br>
              <a:rPr lang="en-US" dirty="0"/>
            </a:br>
            <a:r>
              <a:rPr lang="en-US" dirty="0"/>
              <a:t>In this model, each replica keeps a list of vector clock, Vi is the vector clock the replica itself and </a:t>
            </a:r>
            <a:r>
              <a:rPr lang="en-US" dirty="0" err="1"/>
              <a:t>Vj</a:t>
            </a:r>
            <a:r>
              <a:rPr lang="en-US" dirty="0"/>
              <a:t> is the vector clock when replica </a:t>
            </a:r>
            <a:r>
              <a:rPr lang="en-US" dirty="0" err="1"/>
              <a:t>i</a:t>
            </a:r>
            <a:r>
              <a:rPr lang="en-US" dirty="0"/>
              <a:t> receive replica j's gossip message. There is also a V-state that represent the vector clock of the last updated state.</a:t>
            </a:r>
          </a:p>
        </p:txBody>
      </p:sp>
    </p:spTree>
    <p:extLst>
      <p:ext uri="{BB962C8B-B14F-4D97-AF65-F5344CB8AC3E}">
        <p14:creationId xmlns:p14="http://schemas.microsoft.com/office/powerpoint/2010/main" val="2337020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Query</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When a query is submitted by the client, it will also send along its vector clock which reflect the client's view of the world. The replica will check if it has a view of the state that is later than the client's view.</a:t>
            </a:r>
          </a:p>
        </p:txBody>
      </p:sp>
      <p:pic>
        <p:nvPicPr>
          <p:cNvPr id="3" name="Picture 2"/>
          <p:cNvPicPr>
            <a:picLocks noChangeAspect="1"/>
          </p:cNvPicPr>
          <p:nvPr/>
        </p:nvPicPr>
        <p:blipFill>
          <a:blip r:embed="rId3"/>
          <a:stretch>
            <a:fillRect/>
          </a:stretch>
        </p:blipFill>
        <p:spPr>
          <a:xfrm>
            <a:off x="6413325" y="1198151"/>
            <a:ext cx="4603979" cy="4897849"/>
          </a:xfrm>
          <a:prstGeom prst="rect">
            <a:avLst/>
          </a:prstGeom>
        </p:spPr>
      </p:pic>
    </p:spTree>
    <p:extLst>
      <p:ext uri="{BB962C8B-B14F-4D97-AF65-F5344CB8AC3E}">
        <p14:creationId xmlns:p14="http://schemas.microsoft.com/office/powerpoint/2010/main" val="65648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update</a:t>
            </a:r>
            <a:endParaRPr lang="en-US" dirty="0"/>
          </a:p>
        </p:txBody>
      </p:sp>
      <p:sp>
        <p:nvSpPr>
          <p:cNvPr id="6" name="Text Placeholder 5"/>
          <p:cNvSpPr>
            <a:spLocks noGrp="1"/>
          </p:cNvSpPr>
          <p:nvPr>
            <p:ph type="body" sz="half" idx="2"/>
          </p:nvPr>
        </p:nvSpPr>
        <p:spPr>
          <a:xfrm>
            <a:off x="1146704" y="2249486"/>
            <a:ext cx="4301595" cy="3846514"/>
          </a:xfrm>
        </p:spPr>
        <p:txBody>
          <a:bodyPr>
            <a:normAutofit lnSpcReduction="10000"/>
          </a:bodyPr>
          <a:lstStyle/>
          <a:p>
            <a:r>
              <a:rPr lang="en-US" dirty="0"/>
              <a:t>When an update operation is received, the replica will buffer the update operation until it can be applied to the local state. Every submitted operation will be tag with 2 timestamp, V-client indicates the client's view when he is making the update request. V-@receive is the replica's view when it receives the submission.</a:t>
            </a:r>
            <a:br>
              <a:rPr lang="en-US" dirty="0"/>
            </a:br>
            <a:br>
              <a:rPr lang="en-US" dirty="0"/>
            </a:br>
            <a:r>
              <a:rPr lang="en-US" dirty="0"/>
              <a:t>This update operation request will be sitting in the queue until the replica has received all the other updates that this one depends on. This condition is reflected in the vector clock Vi when it is larger than V-client</a:t>
            </a:r>
          </a:p>
        </p:txBody>
      </p:sp>
      <p:pic>
        <p:nvPicPr>
          <p:cNvPr id="4" name="Picture 3"/>
          <p:cNvPicPr>
            <a:picLocks noChangeAspect="1"/>
          </p:cNvPicPr>
          <p:nvPr/>
        </p:nvPicPr>
        <p:blipFill>
          <a:blip r:embed="rId3"/>
          <a:stretch>
            <a:fillRect/>
          </a:stretch>
        </p:blipFill>
        <p:spPr>
          <a:xfrm>
            <a:off x="5811553" y="1204701"/>
            <a:ext cx="5334373" cy="4707584"/>
          </a:xfrm>
          <a:prstGeom prst="rect">
            <a:avLst/>
          </a:prstGeom>
        </p:spPr>
      </p:pic>
    </p:spTree>
    <p:extLst>
      <p:ext uri="{BB962C8B-B14F-4D97-AF65-F5344CB8AC3E}">
        <p14:creationId xmlns:p14="http://schemas.microsoft.com/office/powerpoint/2010/main" val="317178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133"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http://kaminario.com/blog/wp-content/uploads/2014/05/Screen-Shot-2014-05-20-at-10.23.20-AM.png"/>
          <p:cNvPicPr>
            <a:picLocks noChangeAspect="1" noChangeArrowheads="1"/>
          </p:cNvPicPr>
          <p:nvPr/>
        </p:nvPicPr>
        <p:blipFill rotWithShape="1">
          <a:blip r:embed="rId5">
            <a:extLst>
              <a:ext uri="{28A0092B-C50C-407E-A947-70E740481C1C}">
                <a14:useLocalDpi xmlns:a14="http://schemas.microsoft.com/office/drawing/2010/main" val="0"/>
              </a:ext>
            </a:extLst>
          </a:blip>
          <a:srcRect r="754" b="2"/>
          <a:stretch/>
        </p:blipFill>
        <p:spPr bwMode="auto">
          <a:xfrm>
            <a:off x="6421396" y="1136606"/>
            <a:ext cx="4635583" cy="457729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dirty="0"/>
              <a:t>Scale UP or Scale OUT</a:t>
            </a:r>
          </a:p>
        </p:txBody>
      </p:sp>
    </p:spTree>
    <p:extLst>
      <p:ext uri="{BB962C8B-B14F-4D97-AF65-F5344CB8AC3E}">
        <p14:creationId xmlns:p14="http://schemas.microsoft.com/office/powerpoint/2010/main" val="338142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149195" cy="992185"/>
          </a:xfrm>
        </p:spPr>
        <p:txBody>
          <a:bodyPr vert="horz" lIns="91440" tIns="45720" rIns="91440" bIns="45720" rtlCol="0" anchor="b">
            <a:normAutofit/>
          </a:bodyPr>
          <a:lstStyle/>
          <a:p>
            <a:r>
              <a:rPr lang="en-US" dirty="0"/>
              <a:t>Gossip</a:t>
            </a:r>
            <a:br>
              <a:rPr lang="en-US" dirty="0"/>
            </a:br>
            <a:r>
              <a:rPr lang="en-US" sz="1600" dirty="0"/>
              <a:t>operation transfer mode: exchange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On the background, different replicas exchange their log for the queued updates and update each other's vector clock. After the log exchange, each replica will check whether certain operation can be applied (when all the dependent operation has been received) and apply them accordingly. Notice that it is possible that multiple operations are ready for applying at the same time, the replica will sort these operation in causal order (by using the Vector clock comparison) and apply them in the right order.</a:t>
            </a:r>
            <a:br>
              <a:rPr lang="en-US" dirty="0"/>
            </a:br>
            <a:endParaRPr lang="en-US" dirty="0"/>
          </a:p>
        </p:txBody>
      </p:sp>
      <p:pic>
        <p:nvPicPr>
          <p:cNvPr id="3" name="Picture 2"/>
          <p:cNvPicPr>
            <a:picLocks noChangeAspect="1"/>
          </p:cNvPicPr>
          <p:nvPr/>
        </p:nvPicPr>
        <p:blipFill>
          <a:blip r:embed="rId3"/>
          <a:stretch>
            <a:fillRect/>
          </a:stretch>
        </p:blipFill>
        <p:spPr>
          <a:xfrm>
            <a:off x="6112701" y="1167811"/>
            <a:ext cx="5174668" cy="4644265"/>
          </a:xfrm>
          <a:prstGeom prst="rect">
            <a:avLst/>
          </a:prstGeom>
        </p:spPr>
      </p:pic>
    </p:spTree>
    <p:extLst>
      <p:ext uri="{BB962C8B-B14F-4D97-AF65-F5344CB8AC3E}">
        <p14:creationId xmlns:p14="http://schemas.microsoft.com/office/powerpoint/2010/main" val="1224820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(concurrent update problem)</a:t>
            </a:r>
          </a:p>
        </p:txBody>
      </p:sp>
      <p:sp>
        <p:nvSpPr>
          <p:cNvPr id="7" name="Content Placeholder 6"/>
          <p:cNvSpPr>
            <a:spLocks noGrp="1"/>
          </p:cNvSpPr>
          <p:nvPr>
            <p:ph idx="1"/>
          </p:nvPr>
        </p:nvSpPr>
        <p:spPr/>
        <p:txBody>
          <a:bodyPr>
            <a:normAutofit fontScale="70000" lnSpcReduction="20000"/>
          </a:bodyPr>
          <a:lstStyle/>
          <a:p>
            <a:pPr marL="0" indent="0">
              <a:buNone/>
            </a:pPr>
            <a:r>
              <a:rPr lang="en-US" dirty="0"/>
              <a:t>The concurrent update problem at different replica can also happen. Which means there can be multiple valid sequences of operation. In order for different replica to apply concurrent update in the same order, we need a total ordering mechanism.</a:t>
            </a:r>
            <a:br>
              <a:rPr lang="en-US" dirty="0"/>
            </a:br>
            <a:br>
              <a:rPr lang="en-US" dirty="0"/>
            </a:br>
            <a:r>
              <a:rPr lang="en-US" dirty="0"/>
              <a:t>One approach is whoever do the update first acquire a monotonic sequence number and late comers follow the sequence. On the other hand, if the operation itself is commutative, then the order to apply the operations doesn't matter</a:t>
            </a:r>
            <a:br>
              <a:rPr lang="en-US" dirty="0"/>
            </a:br>
            <a:br>
              <a:rPr lang="en-US" dirty="0"/>
            </a:br>
            <a:r>
              <a:rPr lang="en-US" dirty="0"/>
              <a:t>After applying the update, the update operation cannot be immediately removed from the queue because the update may not be fully exchange to every replica yet. We continuously check the Vector clock of each replicas after log exchange and after we confirm than everyone has receive this update, then we'll remove it from the queue.</a:t>
            </a:r>
          </a:p>
        </p:txBody>
      </p:sp>
    </p:spTree>
    <p:extLst>
      <p:ext uri="{BB962C8B-B14F-4D97-AF65-F5344CB8AC3E}">
        <p14:creationId xmlns:p14="http://schemas.microsoft.com/office/powerpoint/2010/main" val="152992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Gossip Summary</a:t>
            </a:r>
          </a:p>
        </p:txBody>
      </p:sp>
      <p:sp>
        <p:nvSpPr>
          <p:cNvPr id="7" name="Content Placeholder 6"/>
          <p:cNvSpPr>
            <a:spLocks noGrp="1"/>
          </p:cNvSpPr>
          <p:nvPr>
            <p:ph idx="1"/>
          </p:nvPr>
        </p:nvSpPr>
        <p:spPr/>
        <p:txBody>
          <a:bodyPr>
            <a:normAutofit fontScale="92500"/>
          </a:bodyPr>
          <a:lstStyle/>
          <a:p>
            <a:r>
              <a:rPr lang="en-US" dirty="0"/>
              <a:t>Each client request has the version of server replicas which it believes, server will throw away the updates with lower versions.</a:t>
            </a:r>
          </a:p>
          <a:p>
            <a:r>
              <a:rPr lang="en-US" dirty="0"/>
              <a:t>The response may contain a list of change sets, and client has to resolve the conflict.</a:t>
            </a:r>
          </a:p>
          <a:p>
            <a:r>
              <a:rPr lang="en-US" dirty="0"/>
              <a:t>The update operations on server replicas will be buffered until all the dependent operations are received. </a:t>
            </a:r>
          </a:p>
          <a:p>
            <a:r>
              <a:rPr lang="en-US" dirty="0"/>
              <a:t>Each replica will exchange the states (for themselves or others) with their neighbors, which is called as gossip.</a:t>
            </a:r>
          </a:p>
          <a:p>
            <a:endParaRPr lang="en-US" dirty="0"/>
          </a:p>
        </p:txBody>
      </p:sp>
    </p:spTree>
    <p:extLst>
      <p:ext uri="{BB962C8B-B14F-4D97-AF65-F5344CB8AC3E}">
        <p14:creationId xmlns:p14="http://schemas.microsoft.com/office/powerpoint/2010/main" val="4042340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err="1"/>
              <a:t>CouchDB</a:t>
            </a:r>
            <a:r>
              <a:rPr lang="en-US" dirty="0"/>
              <a:t> has a MVCC model that uses a copy-on-modified approach. Any update will cause a private copy being made which in turn cause the index also need to be modified and causing the a private copy of the index as well, all the way up to the root pointer.</a:t>
            </a:r>
            <a:br>
              <a:rPr lang="en-US" dirty="0"/>
            </a:br>
            <a:br>
              <a:rPr lang="en-US" dirty="0"/>
            </a:br>
            <a:endParaRPr lang="en-US" dirty="0"/>
          </a:p>
        </p:txBody>
      </p:sp>
      <p:pic>
        <p:nvPicPr>
          <p:cNvPr id="4" name="Picture 3"/>
          <p:cNvPicPr>
            <a:picLocks noChangeAspect="1"/>
          </p:cNvPicPr>
          <p:nvPr/>
        </p:nvPicPr>
        <p:blipFill>
          <a:blip r:embed="rId3"/>
          <a:stretch>
            <a:fillRect/>
          </a:stretch>
        </p:blipFill>
        <p:spPr>
          <a:xfrm>
            <a:off x="5895976" y="1418591"/>
            <a:ext cx="5701322" cy="4005179"/>
          </a:xfrm>
          <a:prstGeom prst="rect">
            <a:avLst/>
          </a:prstGeom>
        </p:spPr>
      </p:pic>
    </p:spTree>
    <p:extLst>
      <p:ext uri="{BB962C8B-B14F-4D97-AF65-F5344CB8AC3E}">
        <p14:creationId xmlns:p14="http://schemas.microsoft.com/office/powerpoint/2010/main" val="1533948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copy-on-modified</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Notice that the update happens in an append-only mode where the modified data is appended to the file and the old data becomes garbage. Periodic garbage collection is done to compact the data. Here is how the model is implemented in memory and disks</a:t>
            </a:r>
            <a:br>
              <a:rPr lang="en-US" dirty="0"/>
            </a:br>
            <a:endParaRPr lang="en-US" dirty="0"/>
          </a:p>
        </p:txBody>
      </p:sp>
      <p:pic>
        <p:nvPicPr>
          <p:cNvPr id="3" name="Picture 2"/>
          <p:cNvPicPr>
            <a:picLocks noChangeAspect="1"/>
          </p:cNvPicPr>
          <p:nvPr/>
        </p:nvPicPr>
        <p:blipFill>
          <a:blip r:embed="rId3"/>
          <a:stretch>
            <a:fillRect/>
          </a:stretch>
        </p:blipFill>
        <p:spPr>
          <a:xfrm>
            <a:off x="5895976" y="1274142"/>
            <a:ext cx="5428449" cy="4112050"/>
          </a:xfrm>
          <a:prstGeom prst="rect">
            <a:avLst/>
          </a:prstGeom>
        </p:spPr>
      </p:pic>
    </p:spTree>
    <p:extLst>
      <p:ext uri="{BB962C8B-B14F-4D97-AF65-F5344CB8AC3E}">
        <p14:creationId xmlns:p14="http://schemas.microsoft.com/office/powerpoint/2010/main" val="3740029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933450"/>
            <a:ext cx="4749272" cy="992185"/>
          </a:xfrm>
        </p:spPr>
        <p:txBody>
          <a:bodyPr vert="horz" lIns="91440" tIns="45720" rIns="91440" bIns="45720" rtlCol="0" anchor="b">
            <a:normAutofit fontScale="90000"/>
          </a:bodyPr>
          <a:lstStyle/>
          <a:p>
            <a:r>
              <a:rPr lang="en-US" dirty="0"/>
              <a:t>Storage implementation</a:t>
            </a:r>
            <a:br>
              <a:rPr lang="en-US" dirty="0"/>
            </a:br>
            <a:r>
              <a:rPr lang="en-US" sz="1600" dirty="0"/>
              <a:t>google-big-table</a:t>
            </a:r>
            <a:endParaRPr lang="en-US" dirty="0"/>
          </a:p>
        </p:txBody>
      </p:sp>
      <p:sp>
        <p:nvSpPr>
          <p:cNvPr id="6" name="Text Placeholder 5"/>
          <p:cNvSpPr>
            <a:spLocks noGrp="1"/>
          </p:cNvSpPr>
          <p:nvPr>
            <p:ph type="body" sz="half" idx="2"/>
          </p:nvPr>
        </p:nvSpPr>
        <p:spPr>
          <a:xfrm>
            <a:off x="1146704" y="2249486"/>
            <a:ext cx="4301595" cy="3846514"/>
          </a:xfrm>
        </p:spPr>
        <p:txBody>
          <a:bodyPr>
            <a:normAutofit/>
          </a:bodyPr>
          <a:lstStyle/>
          <a:p>
            <a:r>
              <a:rPr lang="en-US" dirty="0"/>
              <a:t>In Google </a:t>
            </a:r>
            <a:r>
              <a:rPr lang="en-US" dirty="0" err="1"/>
              <a:t>BigTable</a:t>
            </a:r>
            <a:r>
              <a:rPr lang="en-US" dirty="0"/>
              <a:t> model, the data is broken down into multiple generations and the memory is use to hold the newest generation. Any query will search the mem data as well as all the data sets on disks and merge all the return results. Fast detection of whether a generation contains a key can be done by checking a bloom filter.</a:t>
            </a:r>
          </a:p>
          <a:p>
            <a:r>
              <a:rPr lang="en-US" dirty="0"/>
              <a:t>When update happens, both the mem data and the commit log will be written so that if the machine crashes before the mem data flush to disk, it can be recovered from the commit log. </a:t>
            </a:r>
            <a:br>
              <a:rPr lang="en-US" dirty="0"/>
            </a:br>
            <a:endParaRPr lang="en-US" dirty="0"/>
          </a:p>
        </p:txBody>
      </p:sp>
      <p:pic>
        <p:nvPicPr>
          <p:cNvPr id="4" name="Picture 3"/>
          <p:cNvPicPr>
            <a:picLocks noChangeAspect="1"/>
          </p:cNvPicPr>
          <p:nvPr/>
        </p:nvPicPr>
        <p:blipFill>
          <a:blip r:embed="rId3"/>
          <a:stretch>
            <a:fillRect/>
          </a:stretch>
        </p:blipFill>
        <p:spPr>
          <a:xfrm>
            <a:off x="5895976" y="1274282"/>
            <a:ext cx="5596429" cy="4099384"/>
          </a:xfrm>
          <a:prstGeom prst="rect">
            <a:avLst/>
          </a:prstGeom>
        </p:spPr>
      </p:pic>
    </p:spTree>
    <p:extLst>
      <p:ext uri="{BB962C8B-B14F-4D97-AF65-F5344CB8AC3E}">
        <p14:creationId xmlns:p14="http://schemas.microsoft.com/office/powerpoint/2010/main" val="3153032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7288" y="600808"/>
            <a:ext cx="8596668" cy="914400"/>
          </a:xfrm>
        </p:spPr>
        <p:txBody>
          <a:bodyPr>
            <a:normAutofit/>
          </a:bodyPr>
          <a:lstStyle/>
          <a:p>
            <a:r>
              <a:rPr lang="en-US" sz="2900" dirty="0"/>
              <a:t>Sorted String Tables(SSTables)</a:t>
            </a:r>
          </a:p>
        </p:txBody>
      </p:sp>
      <p:grpSp>
        <p:nvGrpSpPr>
          <p:cNvPr id="9" name="Group 8">
            <a:extLst>
              <a:ext uri="{FF2B5EF4-FFF2-40B4-BE49-F238E27FC236}">
                <a16:creationId xmlns:a16="http://schemas.microsoft.com/office/drawing/2014/main" id="{0C45D9D2-3836-4540-AC84-CED311A40058}"/>
              </a:ext>
            </a:extLst>
          </p:cNvPr>
          <p:cNvGrpSpPr/>
          <p:nvPr/>
        </p:nvGrpSpPr>
        <p:grpSpPr>
          <a:xfrm>
            <a:off x="1187288" y="1515208"/>
            <a:ext cx="7939128" cy="4618892"/>
            <a:chOff x="0" y="0"/>
            <a:chExt cx="4348305" cy="2886744"/>
          </a:xfrm>
        </p:grpSpPr>
        <p:sp>
          <p:nvSpPr>
            <p:cNvPr id="10" name="Shape 8152">
              <a:extLst>
                <a:ext uri="{FF2B5EF4-FFF2-40B4-BE49-F238E27FC236}">
                  <a16:creationId xmlns:a16="http://schemas.microsoft.com/office/drawing/2014/main" id="{82663D60-0EA3-42F1-8F79-07960EA70B1D}"/>
                </a:ext>
              </a:extLst>
            </p:cNvPr>
            <p:cNvSpPr/>
            <p:nvPr/>
          </p:nvSpPr>
          <p:spPr>
            <a:xfrm>
              <a:off x="0" y="865"/>
              <a:ext cx="4348305" cy="0"/>
            </a:xfrm>
            <a:custGeom>
              <a:avLst/>
              <a:gdLst/>
              <a:ahLst/>
              <a:cxnLst/>
              <a:rect l="0" t="0" r="0" b="0"/>
              <a:pathLst>
                <a:path w="4348305">
                  <a:moveTo>
                    <a:pt x="43483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8154">
              <a:extLst>
                <a:ext uri="{FF2B5EF4-FFF2-40B4-BE49-F238E27FC236}">
                  <a16:creationId xmlns:a16="http://schemas.microsoft.com/office/drawing/2014/main" id="{673866DB-3525-4C8C-9754-0D454A52F783}"/>
                </a:ext>
              </a:extLst>
            </p:cNvPr>
            <p:cNvSpPr/>
            <p:nvPr/>
          </p:nvSpPr>
          <p:spPr>
            <a:xfrm>
              <a:off x="4347440" y="0"/>
              <a:ext cx="0" cy="2886743"/>
            </a:xfrm>
            <a:custGeom>
              <a:avLst/>
              <a:gdLst/>
              <a:ahLst/>
              <a:cxnLst/>
              <a:rect l="0" t="0" r="0" b="0"/>
              <a:pathLst>
                <a:path h="2886743">
                  <a:moveTo>
                    <a:pt x="0" y="28867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156">
              <a:extLst>
                <a:ext uri="{FF2B5EF4-FFF2-40B4-BE49-F238E27FC236}">
                  <a16:creationId xmlns:a16="http://schemas.microsoft.com/office/drawing/2014/main" id="{DB5EE770-C924-4587-8B18-D76E3E897E2D}"/>
                </a:ext>
              </a:extLst>
            </p:cNvPr>
            <p:cNvSpPr/>
            <p:nvPr/>
          </p:nvSpPr>
          <p:spPr>
            <a:xfrm>
              <a:off x="0" y="2885879"/>
              <a:ext cx="4348305" cy="0"/>
            </a:xfrm>
            <a:custGeom>
              <a:avLst/>
              <a:gdLst/>
              <a:ahLst/>
              <a:cxnLst/>
              <a:rect l="0" t="0" r="0" b="0"/>
              <a:pathLst>
                <a:path w="4348305">
                  <a:moveTo>
                    <a:pt x="4348305" y="0"/>
                  </a:moveTo>
                  <a:lnTo>
                    <a:pt x="43482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158">
              <a:extLst>
                <a:ext uri="{FF2B5EF4-FFF2-40B4-BE49-F238E27FC236}">
                  <a16:creationId xmlns:a16="http://schemas.microsoft.com/office/drawing/2014/main" id="{64B8C131-1880-4B08-A138-0A77940D456B}"/>
                </a:ext>
              </a:extLst>
            </p:cNvPr>
            <p:cNvSpPr/>
            <p:nvPr/>
          </p:nvSpPr>
          <p:spPr>
            <a:xfrm>
              <a:off x="865" y="0"/>
              <a:ext cx="0" cy="2886744"/>
            </a:xfrm>
            <a:custGeom>
              <a:avLst/>
              <a:gdLst/>
              <a:ahLst/>
              <a:cxnLst/>
              <a:rect l="0" t="0" r="0" b="0"/>
              <a:pathLst>
                <a:path h="2886744">
                  <a:moveTo>
                    <a:pt x="0" y="2886744"/>
                  </a:moveTo>
                  <a:lnTo>
                    <a:pt x="0" y="28866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4" name="Picture 13">
              <a:extLst>
                <a:ext uri="{FF2B5EF4-FFF2-40B4-BE49-F238E27FC236}">
                  <a16:creationId xmlns:a16="http://schemas.microsoft.com/office/drawing/2014/main" id="{58EE9C74-4A66-4D4A-AE5D-50B9958DFE5C}"/>
                </a:ext>
              </a:extLst>
            </p:cNvPr>
            <p:cNvPicPr/>
            <p:nvPr/>
          </p:nvPicPr>
          <p:blipFill>
            <a:blip r:embed="rId3"/>
            <a:stretch>
              <a:fillRect/>
            </a:stretch>
          </p:blipFill>
          <p:spPr>
            <a:xfrm>
              <a:off x="116752" y="65952"/>
              <a:ext cx="4114800" cy="2743200"/>
            </a:xfrm>
            <a:prstGeom prst="rect">
              <a:avLst/>
            </a:prstGeom>
          </p:spPr>
        </p:pic>
      </p:grpSp>
    </p:spTree>
    <p:extLst>
      <p:ext uri="{BB962C8B-B14F-4D97-AF65-F5344CB8AC3E}">
        <p14:creationId xmlns:p14="http://schemas.microsoft.com/office/powerpoint/2010/main" val="2027671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7626" y="671146"/>
            <a:ext cx="8596668" cy="914400"/>
          </a:xfrm>
        </p:spPr>
        <p:txBody>
          <a:bodyPr>
            <a:normAutofit/>
          </a:bodyPr>
          <a:lstStyle/>
          <a:p>
            <a:r>
              <a:rPr lang="en-US" sz="2900" dirty="0"/>
              <a:t>Data can be at any level of LSM tree</a:t>
            </a:r>
          </a:p>
        </p:txBody>
      </p:sp>
      <p:pic>
        <p:nvPicPr>
          <p:cNvPr id="7" name="Picture 6">
            <a:extLst>
              <a:ext uri="{FF2B5EF4-FFF2-40B4-BE49-F238E27FC236}">
                <a16:creationId xmlns:a16="http://schemas.microsoft.com/office/drawing/2014/main" id="{1A47E4A3-9A05-4504-A953-E77DCB865EB5}"/>
              </a:ext>
            </a:extLst>
          </p:cNvPr>
          <p:cNvPicPr>
            <a:picLocks noChangeAspect="1"/>
          </p:cNvPicPr>
          <p:nvPr/>
        </p:nvPicPr>
        <p:blipFill>
          <a:blip r:embed="rId3"/>
          <a:stretch>
            <a:fillRect/>
          </a:stretch>
        </p:blipFill>
        <p:spPr>
          <a:xfrm>
            <a:off x="1257626" y="1585546"/>
            <a:ext cx="7411589" cy="4552626"/>
          </a:xfrm>
          <a:prstGeom prst="rect">
            <a:avLst/>
          </a:prstGeom>
        </p:spPr>
      </p:pic>
    </p:spTree>
    <p:extLst>
      <p:ext uri="{BB962C8B-B14F-4D97-AF65-F5344CB8AC3E}">
        <p14:creationId xmlns:p14="http://schemas.microsoft.com/office/powerpoint/2010/main" val="767527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7434" y="609600"/>
            <a:ext cx="8596668" cy="914400"/>
          </a:xfrm>
        </p:spPr>
        <p:txBody>
          <a:bodyPr>
            <a:normAutofit/>
          </a:bodyPr>
          <a:lstStyle/>
          <a:p>
            <a:r>
              <a:rPr lang="en-US" dirty="0"/>
              <a:t>B-Trees</a:t>
            </a:r>
          </a:p>
        </p:txBody>
      </p:sp>
      <p:grpSp>
        <p:nvGrpSpPr>
          <p:cNvPr id="5" name="Group 4">
            <a:extLst>
              <a:ext uri="{FF2B5EF4-FFF2-40B4-BE49-F238E27FC236}">
                <a16:creationId xmlns:a16="http://schemas.microsoft.com/office/drawing/2014/main" id="{1A3D826A-6E6B-40A3-8B85-59E6487F0DB6}"/>
              </a:ext>
            </a:extLst>
          </p:cNvPr>
          <p:cNvGrpSpPr/>
          <p:nvPr/>
        </p:nvGrpSpPr>
        <p:grpSpPr>
          <a:xfrm>
            <a:off x="1477434" y="1524000"/>
            <a:ext cx="7364697" cy="4290646"/>
            <a:chOff x="0" y="0"/>
            <a:chExt cx="4576905" cy="2573481"/>
          </a:xfrm>
        </p:grpSpPr>
        <p:sp>
          <p:nvSpPr>
            <p:cNvPr id="6" name="Shape 8403">
              <a:extLst>
                <a:ext uri="{FF2B5EF4-FFF2-40B4-BE49-F238E27FC236}">
                  <a16:creationId xmlns:a16="http://schemas.microsoft.com/office/drawing/2014/main" id="{1731AF54-6452-4A34-BC93-6CE6D3D9DE0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405">
              <a:extLst>
                <a:ext uri="{FF2B5EF4-FFF2-40B4-BE49-F238E27FC236}">
                  <a16:creationId xmlns:a16="http://schemas.microsoft.com/office/drawing/2014/main" id="{708D7711-6AA5-4AC1-9EF7-3C655789EBE8}"/>
                </a:ext>
              </a:extLst>
            </p:cNvPr>
            <p:cNvSpPr/>
            <p:nvPr/>
          </p:nvSpPr>
          <p:spPr>
            <a:xfrm>
              <a:off x="4576040" y="0"/>
              <a:ext cx="0" cy="2573480"/>
            </a:xfrm>
            <a:custGeom>
              <a:avLst/>
              <a:gdLst/>
              <a:ahLst/>
              <a:cxnLst/>
              <a:rect l="0" t="0" r="0" b="0"/>
              <a:pathLst>
                <a:path h="2573480">
                  <a:moveTo>
                    <a:pt x="0" y="257348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8407">
              <a:extLst>
                <a:ext uri="{FF2B5EF4-FFF2-40B4-BE49-F238E27FC236}">
                  <a16:creationId xmlns:a16="http://schemas.microsoft.com/office/drawing/2014/main" id="{3704D30B-A0E1-42EE-9247-0E9C63627E97}"/>
                </a:ext>
              </a:extLst>
            </p:cNvPr>
            <p:cNvSpPr/>
            <p:nvPr/>
          </p:nvSpPr>
          <p:spPr>
            <a:xfrm>
              <a:off x="0" y="2572616"/>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8409">
              <a:extLst>
                <a:ext uri="{FF2B5EF4-FFF2-40B4-BE49-F238E27FC236}">
                  <a16:creationId xmlns:a16="http://schemas.microsoft.com/office/drawing/2014/main" id="{45B6F9C4-9AEF-4411-9BAD-1620313CEC2D}"/>
                </a:ext>
              </a:extLst>
            </p:cNvPr>
            <p:cNvSpPr/>
            <p:nvPr/>
          </p:nvSpPr>
          <p:spPr>
            <a:xfrm>
              <a:off x="865" y="0"/>
              <a:ext cx="0" cy="2573481"/>
            </a:xfrm>
            <a:custGeom>
              <a:avLst/>
              <a:gdLst/>
              <a:ahLst/>
              <a:cxnLst/>
              <a:rect l="0" t="0" r="0" b="0"/>
              <a:pathLst>
                <a:path h="2573481">
                  <a:moveTo>
                    <a:pt x="0" y="2573481"/>
                  </a:moveTo>
                  <a:lnTo>
                    <a:pt x="0" y="257340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4E0B9419-C41E-42AA-99C2-43CC24B927DE}"/>
                </a:ext>
              </a:extLst>
            </p:cNvPr>
            <p:cNvPicPr/>
            <p:nvPr/>
          </p:nvPicPr>
          <p:blipFill>
            <a:blip r:embed="rId3"/>
            <a:stretch>
              <a:fillRect/>
            </a:stretch>
          </p:blipFill>
          <p:spPr>
            <a:xfrm>
              <a:off x="93892" y="65953"/>
              <a:ext cx="4389120" cy="2432304"/>
            </a:xfrm>
            <a:prstGeom prst="rect">
              <a:avLst/>
            </a:prstGeom>
          </p:spPr>
        </p:pic>
      </p:grpSp>
    </p:spTree>
    <p:extLst>
      <p:ext uri="{BB962C8B-B14F-4D97-AF65-F5344CB8AC3E}">
        <p14:creationId xmlns:p14="http://schemas.microsoft.com/office/powerpoint/2010/main" val="3367135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Table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DB on top of Google File System?”</a:t>
            </a:r>
          </a:p>
          <a:p>
            <a:r>
              <a:rPr lang="en-US" dirty="0"/>
              <a:t>Paper: Big table: A distributed storage system for structured data, 2006</a:t>
            </a:r>
          </a:p>
          <a:p>
            <a:r>
              <a:rPr lang="en-US" dirty="0"/>
              <a:t>Rich data model, structured storage</a:t>
            </a:r>
          </a:p>
          <a:p>
            <a:r>
              <a:rPr lang="en-US" dirty="0"/>
              <a:t>Clone:</a:t>
            </a:r>
          </a:p>
          <a:p>
            <a:pPr lvl="1"/>
            <a:r>
              <a:rPr lang="en-US" dirty="0"/>
              <a:t>HBase, </a:t>
            </a:r>
            <a:r>
              <a:rPr lang="en-US" dirty="0" err="1"/>
              <a:t>Hypertable</a:t>
            </a:r>
            <a:r>
              <a:rPr lang="en-US" dirty="0"/>
              <a:t>, Neptune </a:t>
            </a:r>
          </a:p>
          <a:p>
            <a:pPr lvl="1"/>
            <a:endParaRPr lang="en-US" dirty="0"/>
          </a:p>
        </p:txBody>
      </p:sp>
    </p:spTree>
    <p:extLst>
      <p:ext uri="{BB962C8B-B14F-4D97-AF65-F5344CB8AC3E}">
        <p14:creationId xmlns:p14="http://schemas.microsoft.com/office/powerpoint/2010/main" val="209230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Recommendations</a:t>
            </a:r>
          </a:p>
        </p:txBody>
      </p:sp>
      <p:sp>
        <p:nvSpPr>
          <p:cNvPr id="3" name="Content Placeholder 2"/>
          <p:cNvSpPr>
            <a:spLocks noGrp="1"/>
          </p:cNvSpPr>
          <p:nvPr>
            <p:ph idx="1"/>
          </p:nvPr>
        </p:nvSpPr>
        <p:spPr/>
        <p:txBody>
          <a:bodyPr/>
          <a:lstStyle/>
          <a:p>
            <a:r>
              <a:rPr lang="en-US" dirty="0"/>
              <a:t>Immutability as the default</a:t>
            </a:r>
          </a:p>
          <a:p>
            <a:r>
              <a:rPr lang="en-US" dirty="0"/>
              <a:t>Stateless vs Stateful</a:t>
            </a:r>
          </a:p>
          <a:p>
            <a:r>
              <a:rPr lang="en-US" dirty="0"/>
              <a:t>Referential Transparency</a:t>
            </a:r>
          </a:p>
          <a:p>
            <a:r>
              <a:rPr lang="en-US" dirty="0"/>
              <a:t>Lazy action</a:t>
            </a:r>
          </a:p>
          <a:p>
            <a:r>
              <a:rPr lang="en-US" dirty="0"/>
              <a:t>Asynchronous</a:t>
            </a:r>
          </a:p>
          <a:p>
            <a:endParaRPr lang="en-US" dirty="0"/>
          </a:p>
          <a:p>
            <a:endParaRPr lang="en-US" dirty="0"/>
          </a:p>
        </p:txBody>
      </p:sp>
    </p:spTree>
    <p:extLst>
      <p:ext uri="{BB962C8B-B14F-4D97-AF65-F5344CB8AC3E}">
        <p14:creationId xmlns:p14="http://schemas.microsoft.com/office/powerpoint/2010/main" val="1092033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 </a:t>
            </a:r>
          </a:p>
        </p:txBody>
      </p:sp>
      <p:sp>
        <p:nvSpPr>
          <p:cNvPr id="3" name="Content Placeholder 2"/>
          <p:cNvSpPr>
            <a:spLocks noGrp="1"/>
          </p:cNvSpPr>
          <p:nvPr>
            <p:ph idx="1"/>
          </p:nvPr>
        </p:nvSpPr>
        <p:spPr>
          <a:xfrm>
            <a:off x="1141412" y="2249487"/>
            <a:ext cx="9905999" cy="4372986"/>
          </a:xfrm>
        </p:spPr>
        <p:txBody>
          <a:bodyPr>
            <a:normAutofit/>
          </a:bodyPr>
          <a:lstStyle/>
          <a:p>
            <a:pPr marL="0" indent="0">
              <a:buNone/>
            </a:pPr>
            <a:r>
              <a:rPr lang="en-US" dirty="0"/>
              <a:t>“How can we build a distributed hash table for the data center?”</a:t>
            </a:r>
          </a:p>
          <a:p>
            <a:r>
              <a:rPr lang="en-US" dirty="0"/>
              <a:t>Paper: Dynamo: Amazon’s highly available key-value store, 2007</a:t>
            </a:r>
          </a:p>
          <a:p>
            <a:r>
              <a:rPr lang="en-US" dirty="0"/>
              <a:t>Focus: partitioning, replication and availability</a:t>
            </a:r>
          </a:p>
          <a:p>
            <a:r>
              <a:rPr lang="en-US" dirty="0"/>
              <a:t>Eventually Consistent</a:t>
            </a:r>
          </a:p>
          <a:p>
            <a:r>
              <a:rPr lang="en-US" dirty="0"/>
              <a:t>Clone:</a:t>
            </a:r>
          </a:p>
          <a:p>
            <a:pPr lvl="1"/>
            <a:r>
              <a:rPr lang="en-US" dirty="0"/>
              <a:t>Voldemort, </a:t>
            </a:r>
            <a:r>
              <a:rPr lang="en-US" dirty="0" err="1"/>
              <a:t>Dynomite</a:t>
            </a:r>
            <a:r>
              <a:rPr lang="en-US" dirty="0"/>
              <a:t> </a:t>
            </a:r>
          </a:p>
          <a:p>
            <a:pPr lvl="1"/>
            <a:endParaRPr lang="en-US" dirty="0"/>
          </a:p>
        </p:txBody>
      </p:sp>
    </p:spTree>
    <p:extLst>
      <p:ext uri="{BB962C8B-B14F-4D97-AF65-F5344CB8AC3E}">
        <p14:creationId xmlns:p14="http://schemas.microsoft.com/office/powerpoint/2010/main" val="3801831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Transactions and Data Consistency </a:t>
            </a:r>
          </a:p>
        </p:txBody>
      </p:sp>
    </p:spTree>
    <p:extLst>
      <p:ext uri="{BB962C8B-B14F-4D97-AF65-F5344CB8AC3E}">
        <p14:creationId xmlns:p14="http://schemas.microsoft.com/office/powerpoint/2010/main" val="4004155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fontScale="70000" lnSpcReduction="20000"/>
          </a:bodyPr>
          <a:lstStyle/>
          <a:p>
            <a:r>
              <a:rPr lang="en-US" dirty="0"/>
              <a:t>Strict Consistency (one copy serializability): </a:t>
            </a:r>
          </a:p>
          <a:p>
            <a:pPr lvl="1"/>
            <a:r>
              <a:rPr lang="en-US" dirty="0"/>
              <a:t>This provides the semantics as if there is only one copy of data. Any update is observed instantaneously.</a:t>
            </a:r>
          </a:p>
          <a:p>
            <a:r>
              <a:rPr lang="en-US" dirty="0"/>
              <a:t>Read your write consistency: </a:t>
            </a:r>
          </a:p>
          <a:p>
            <a:pPr lvl="1"/>
            <a:r>
              <a:rPr lang="en-US" dirty="0"/>
              <a:t>The allows the client to see his own update immediately (and the client can switch server between requests), but not the updates made by other clients</a:t>
            </a:r>
          </a:p>
          <a:p>
            <a:r>
              <a:rPr lang="en-US" dirty="0"/>
              <a:t>Session consistency: </a:t>
            </a:r>
          </a:p>
          <a:p>
            <a:pPr lvl="1"/>
            <a:r>
              <a:rPr lang="en-US" dirty="0"/>
              <a:t>Provide the read-your-write consistency only when the client is issuing the request under the same session scope (which is usually bind to the same server)</a:t>
            </a:r>
          </a:p>
          <a:p>
            <a:r>
              <a:rPr lang="en-US" dirty="0"/>
              <a:t>Monotonic Read Consistency: </a:t>
            </a:r>
          </a:p>
          <a:p>
            <a:pPr lvl="1"/>
            <a:r>
              <a:rPr lang="en-US" dirty="0"/>
              <a:t>This provide the time monotonicity guarantee that the client will only see more updated version of the data in future requests.</a:t>
            </a:r>
          </a:p>
          <a:p>
            <a:r>
              <a:rPr lang="en-US" dirty="0"/>
              <a:t>Eventual Consistency: </a:t>
            </a:r>
          </a:p>
          <a:p>
            <a:pPr lvl="1"/>
            <a:r>
              <a:rPr lang="en-US" dirty="0"/>
              <a:t>This provides the weakness form of guarantee. The client can see an inconsistent view as the update are in progress. This model works when concurrent access of the same data is very unlikely, and the client need to wait for some time if he needs to see his previous update.</a:t>
            </a:r>
          </a:p>
          <a:p>
            <a:pPr lvl="1"/>
            <a:endParaRPr lang="en-US" dirty="0"/>
          </a:p>
        </p:txBody>
      </p:sp>
    </p:spTree>
    <p:extLst>
      <p:ext uri="{BB962C8B-B14F-4D97-AF65-F5344CB8AC3E}">
        <p14:creationId xmlns:p14="http://schemas.microsoft.com/office/powerpoint/2010/main" val="2672565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consistency</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What is consistency</a:t>
            </a:r>
          </a:p>
          <a:p>
            <a:pPr lvl="1"/>
            <a:r>
              <a:rPr lang="en-US" dirty="0"/>
              <a:t>Example: money transfer from A to B, subtract from A, add to B. What if something happen in between, for example machine crash</a:t>
            </a:r>
          </a:p>
          <a:p>
            <a:r>
              <a:rPr lang="en-US" dirty="0"/>
              <a:t>Weak consistency</a:t>
            </a:r>
          </a:p>
          <a:p>
            <a:r>
              <a:rPr lang="en-US" dirty="0"/>
              <a:t>Strong consistency</a:t>
            </a:r>
          </a:p>
          <a:p>
            <a:r>
              <a:rPr lang="en-US" dirty="0"/>
              <a:t>Eventually consistent</a:t>
            </a:r>
          </a:p>
          <a:p>
            <a:r>
              <a:rPr lang="en-US" dirty="0"/>
              <a:t>Never consistent</a:t>
            </a:r>
          </a:p>
          <a:p>
            <a:pPr lvl="1"/>
            <a:endParaRPr lang="en-US" dirty="0"/>
          </a:p>
        </p:txBody>
      </p:sp>
    </p:spTree>
    <p:extLst>
      <p:ext uri="{BB962C8B-B14F-4D97-AF65-F5344CB8AC3E}">
        <p14:creationId xmlns:p14="http://schemas.microsoft.com/office/powerpoint/2010/main" val="230873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77454"/>
            <a:ext cx="9905998" cy="1637145"/>
          </a:xfrm>
        </p:spPr>
        <p:txBody>
          <a:bodyPr/>
          <a:lstStyle/>
          <a:p>
            <a:r>
              <a:rPr lang="en-US" dirty="0"/>
              <a:t>Consistency Pattern</a:t>
            </a:r>
          </a:p>
        </p:txBody>
      </p:sp>
      <p:sp>
        <p:nvSpPr>
          <p:cNvPr id="9" name="Text Placeholder 8"/>
          <p:cNvSpPr>
            <a:spLocks noGrp="1"/>
          </p:cNvSpPr>
          <p:nvPr>
            <p:ph type="body" idx="1"/>
          </p:nvPr>
        </p:nvSpPr>
        <p:spPr>
          <a:xfrm>
            <a:off x="1154905" y="2314245"/>
            <a:ext cx="3196899" cy="685800"/>
          </a:xfrm>
        </p:spPr>
        <p:txBody>
          <a:bodyPr/>
          <a:lstStyle/>
          <a:p>
            <a:r>
              <a:rPr lang="en-US" dirty="0"/>
              <a:t>Weak consistency</a:t>
            </a:r>
          </a:p>
        </p:txBody>
      </p:sp>
      <p:sp>
        <p:nvSpPr>
          <p:cNvPr id="12" name="Text Placeholder 11"/>
          <p:cNvSpPr>
            <a:spLocks noGrp="1"/>
          </p:cNvSpPr>
          <p:nvPr>
            <p:ph type="body" sz="half" idx="15"/>
          </p:nvPr>
        </p:nvSpPr>
        <p:spPr>
          <a:xfrm>
            <a:off x="1141413" y="3000045"/>
            <a:ext cx="3208735" cy="3225264"/>
          </a:xfrm>
        </p:spPr>
        <p:txBody>
          <a:bodyPr>
            <a:normAutofit/>
          </a:bodyPr>
          <a:lstStyle/>
          <a:p>
            <a:pPr marL="285750" indent="-285750">
              <a:buFont typeface="Arial" panose="020B0604020202020204" pitchFamily="34" charset="0"/>
              <a:buChar char="•"/>
            </a:pPr>
            <a:r>
              <a:rPr lang="en-US" dirty="0"/>
              <a:t>After a write, reads may or may not see it.</a:t>
            </a:r>
          </a:p>
          <a:p>
            <a:pPr marL="285750" indent="-285750">
              <a:buFont typeface="Arial" panose="020B0604020202020204" pitchFamily="34" charset="0"/>
              <a:buChar char="•"/>
            </a:pPr>
            <a:r>
              <a:rPr lang="en-US" dirty="0"/>
              <a:t>Best effort</a:t>
            </a:r>
          </a:p>
          <a:p>
            <a:pPr marL="285750" indent="-285750">
              <a:buFont typeface="Arial" panose="020B0604020202020204" pitchFamily="34" charset="0"/>
              <a:buChar char="•"/>
            </a:pPr>
            <a:r>
              <a:rPr lang="en-US" dirty="0"/>
              <a:t>“Message in a bottle”</a:t>
            </a:r>
          </a:p>
          <a:p>
            <a:pPr marL="285750" indent="-285750">
              <a:buFont typeface="Arial" panose="020B0604020202020204" pitchFamily="34" charset="0"/>
              <a:buChar char="•"/>
            </a:pPr>
            <a:r>
              <a:rPr lang="en-US" dirty="0" err="1"/>
              <a:t>AppEngine</a:t>
            </a:r>
            <a:r>
              <a:rPr lang="en-US" dirty="0"/>
              <a:t> : </a:t>
            </a:r>
            <a:r>
              <a:rPr lang="en-US" dirty="0" err="1"/>
              <a:t>MemCache</a:t>
            </a:r>
            <a:endParaRPr lang="en-US" dirty="0"/>
          </a:p>
          <a:p>
            <a:pPr marL="285750" indent="-285750">
              <a:buFont typeface="Arial" panose="020B0604020202020204" pitchFamily="34" charset="0"/>
              <a:buChar char="•"/>
            </a:pPr>
            <a:r>
              <a:rPr lang="en-US" dirty="0"/>
              <a:t>VoIP, live online video</a:t>
            </a:r>
          </a:p>
          <a:p>
            <a:pPr marL="285750" indent="-285750">
              <a:buFont typeface="Arial" panose="020B0604020202020204" pitchFamily="34" charset="0"/>
              <a:buChar char="•"/>
            </a:pPr>
            <a:r>
              <a:rPr lang="en-US" dirty="0"/>
              <a:t>Real time multiplayer game</a:t>
            </a:r>
          </a:p>
        </p:txBody>
      </p:sp>
      <p:sp>
        <p:nvSpPr>
          <p:cNvPr id="10" name="Text Placeholder 9"/>
          <p:cNvSpPr>
            <a:spLocks noGrp="1"/>
          </p:cNvSpPr>
          <p:nvPr>
            <p:ph type="body" sz="quarter" idx="3"/>
          </p:nvPr>
        </p:nvSpPr>
        <p:spPr>
          <a:xfrm>
            <a:off x="4528261" y="2317417"/>
            <a:ext cx="3184385" cy="685800"/>
          </a:xfrm>
        </p:spPr>
        <p:txBody>
          <a:bodyPr/>
          <a:lstStyle/>
          <a:p>
            <a:r>
              <a:rPr lang="en-US" dirty="0"/>
              <a:t>Eventual Consistency</a:t>
            </a:r>
          </a:p>
        </p:txBody>
      </p:sp>
      <p:sp>
        <p:nvSpPr>
          <p:cNvPr id="13" name="Text Placeholder 12"/>
          <p:cNvSpPr>
            <a:spLocks noGrp="1"/>
          </p:cNvSpPr>
          <p:nvPr>
            <p:ph type="body" sz="half" idx="16"/>
          </p:nvPr>
        </p:nvSpPr>
        <p:spPr>
          <a:xfrm>
            <a:off x="4517708" y="3003217"/>
            <a:ext cx="3195830" cy="3222092"/>
          </a:xfrm>
        </p:spPr>
        <p:txBody>
          <a:bodyPr/>
          <a:lstStyle/>
          <a:p>
            <a:pPr marL="285750" indent="-285750">
              <a:buFont typeface="Arial" panose="020B0604020202020204" pitchFamily="34" charset="0"/>
              <a:buChar char="•"/>
            </a:pPr>
            <a:r>
              <a:rPr lang="en-US" dirty="0"/>
              <a:t>After a write, reads will eventually see it.</a:t>
            </a:r>
          </a:p>
          <a:p>
            <a:pPr marL="285750" indent="-285750">
              <a:buFont typeface="Arial" panose="020B0604020202020204" pitchFamily="34" charset="0"/>
              <a:buChar char="•"/>
            </a:pPr>
            <a:r>
              <a:rPr lang="en-US" dirty="0" err="1"/>
              <a:t>AppEngine</a:t>
            </a:r>
            <a:r>
              <a:rPr lang="en-US" dirty="0"/>
              <a:t>: mail</a:t>
            </a:r>
          </a:p>
          <a:p>
            <a:pPr marL="285750" indent="-285750">
              <a:buFont typeface="Arial" panose="020B0604020202020204" pitchFamily="34" charset="0"/>
              <a:buChar char="•"/>
            </a:pPr>
            <a:r>
              <a:rPr lang="en-US" dirty="0"/>
              <a:t>Search engine indexing</a:t>
            </a:r>
          </a:p>
          <a:p>
            <a:pPr marL="285750" indent="-285750">
              <a:buFont typeface="Arial" panose="020B0604020202020204" pitchFamily="34" charset="0"/>
              <a:buChar char="•"/>
            </a:pPr>
            <a:r>
              <a:rPr lang="en-US" dirty="0"/>
              <a:t>DNS, SMTP, Snail mail</a:t>
            </a:r>
          </a:p>
          <a:p>
            <a:pPr marL="285750" indent="-285750">
              <a:buFont typeface="Arial" panose="020B0604020202020204" pitchFamily="34" charset="0"/>
              <a:buChar char="•"/>
            </a:pPr>
            <a:r>
              <a:rPr lang="en-US" dirty="0"/>
              <a:t>Amazon S3, Simple DB</a:t>
            </a:r>
          </a:p>
        </p:txBody>
      </p:sp>
      <p:sp>
        <p:nvSpPr>
          <p:cNvPr id="11" name="Text Placeholder 10"/>
          <p:cNvSpPr>
            <a:spLocks noGrp="1"/>
          </p:cNvSpPr>
          <p:nvPr>
            <p:ph type="body" sz="quarter" idx="13"/>
          </p:nvPr>
        </p:nvSpPr>
        <p:spPr>
          <a:xfrm>
            <a:off x="7865937" y="2314245"/>
            <a:ext cx="3194968" cy="685800"/>
          </a:xfrm>
        </p:spPr>
        <p:txBody>
          <a:bodyPr/>
          <a:lstStyle/>
          <a:p>
            <a:r>
              <a:rPr lang="en-US" dirty="0"/>
              <a:t>Strong consistency</a:t>
            </a:r>
          </a:p>
        </p:txBody>
      </p:sp>
      <p:sp>
        <p:nvSpPr>
          <p:cNvPr id="14" name="Text Placeholder 13"/>
          <p:cNvSpPr>
            <a:spLocks noGrp="1"/>
          </p:cNvSpPr>
          <p:nvPr>
            <p:ph type="body" sz="half" idx="17"/>
          </p:nvPr>
        </p:nvSpPr>
        <p:spPr>
          <a:xfrm>
            <a:off x="7865937" y="3000045"/>
            <a:ext cx="3194968" cy="3225264"/>
          </a:xfrm>
        </p:spPr>
        <p:txBody>
          <a:bodyPr/>
          <a:lstStyle/>
          <a:p>
            <a:pPr marL="285750" indent="-285750">
              <a:buFont typeface="Arial" panose="020B0604020202020204" pitchFamily="34" charset="0"/>
              <a:buChar char="•"/>
            </a:pPr>
            <a:r>
              <a:rPr lang="en-US" dirty="0"/>
              <a:t>After a write, read will see it</a:t>
            </a:r>
          </a:p>
          <a:p>
            <a:pPr marL="285750" indent="-285750">
              <a:buFont typeface="Arial" panose="020B0604020202020204" pitchFamily="34" charset="0"/>
              <a:buChar char="•"/>
            </a:pPr>
            <a:r>
              <a:rPr lang="en-US" dirty="0" err="1"/>
              <a:t>AppEngine</a:t>
            </a:r>
            <a:r>
              <a:rPr lang="en-US" dirty="0"/>
              <a:t>: database</a:t>
            </a:r>
          </a:p>
          <a:p>
            <a:pPr marL="285750" indent="-285750">
              <a:buFont typeface="Arial" panose="020B0604020202020204" pitchFamily="34" charset="0"/>
              <a:buChar char="•"/>
            </a:pPr>
            <a:r>
              <a:rPr lang="en-US" dirty="0"/>
              <a:t>File system</a:t>
            </a:r>
          </a:p>
          <a:p>
            <a:pPr marL="285750" indent="-285750">
              <a:buFont typeface="Arial" panose="020B0604020202020204" pitchFamily="34" charset="0"/>
              <a:buChar char="•"/>
            </a:pPr>
            <a:r>
              <a:rPr lang="en-US" dirty="0"/>
              <a:t>RDBMS</a:t>
            </a:r>
          </a:p>
          <a:p>
            <a:pPr marL="285750" indent="-285750">
              <a:buFont typeface="Arial" panose="020B0604020202020204" pitchFamily="34" charset="0"/>
              <a:buChar char="•"/>
            </a:pPr>
            <a:r>
              <a:rPr lang="en-US" dirty="0"/>
              <a:t>Azure tables</a:t>
            </a:r>
          </a:p>
        </p:txBody>
      </p:sp>
    </p:spTree>
    <p:extLst>
      <p:ext uri="{BB962C8B-B14F-4D97-AF65-F5344CB8AC3E}">
        <p14:creationId xmlns:p14="http://schemas.microsoft.com/office/powerpoint/2010/main" val="1597004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Eventual Consistency levels</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Casual consistency</a:t>
            </a:r>
          </a:p>
          <a:p>
            <a:r>
              <a:rPr lang="en-US" dirty="0"/>
              <a:t>Read-your-writes consistency (important)</a:t>
            </a:r>
          </a:p>
          <a:p>
            <a:r>
              <a:rPr lang="en-US" dirty="0"/>
              <a:t>Session consistency</a:t>
            </a:r>
          </a:p>
          <a:p>
            <a:r>
              <a:rPr lang="en-US" dirty="0"/>
              <a:t>Monotonic read consistency (important)</a:t>
            </a:r>
          </a:p>
          <a:p>
            <a:r>
              <a:rPr lang="en-US" dirty="0"/>
              <a:t>Monotonic write consistency</a:t>
            </a:r>
          </a:p>
        </p:txBody>
      </p:sp>
    </p:spTree>
    <p:extLst>
      <p:ext uri="{BB962C8B-B14F-4D97-AF65-F5344CB8AC3E}">
        <p14:creationId xmlns:p14="http://schemas.microsoft.com/office/powerpoint/2010/main" val="1200928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Server-side consistency</a:t>
            </a:r>
          </a:p>
        </p:txBody>
      </p:sp>
      <p:sp>
        <p:nvSpPr>
          <p:cNvPr id="3" name="Content Placeholder 2"/>
          <p:cNvSpPr>
            <a:spLocks noGrp="1"/>
          </p:cNvSpPr>
          <p:nvPr>
            <p:ph sz="half" idx="1"/>
          </p:nvPr>
        </p:nvSpPr>
        <p:spPr/>
        <p:txBody>
          <a:bodyPr>
            <a:normAutofit fontScale="92500" lnSpcReduction="10000"/>
          </a:bodyPr>
          <a:lstStyle/>
          <a:p>
            <a:r>
              <a:rPr lang="en-US" dirty="0"/>
              <a:t>N = the number of nodes that store replicas of the data</a:t>
            </a:r>
          </a:p>
          <a:p>
            <a:r>
              <a:rPr lang="en-US" dirty="0"/>
              <a:t>W = the number of replicas that need to acknowledge the receipt of the update before the update completes</a:t>
            </a:r>
          </a:p>
          <a:p>
            <a:r>
              <a:rPr lang="en-US" dirty="0"/>
              <a:t>R = the number of replicas that are contacted when a data object is accessed through a read operation</a:t>
            </a:r>
          </a:p>
          <a:p>
            <a:endParaRPr lang="en-US" dirty="0"/>
          </a:p>
        </p:txBody>
      </p:sp>
      <p:sp>
        <p:nvSpPr>
          <p:cNvPr id="4" name="Content Placeholder 3"/>
          <p:cNvSpPr>
            <a:spLocks noGrp="1"/>
          </p:cNvSpPr>
          <p:nvPr>
            <p:ph sz="half" idx="2"/>
          </p:nvPr>
        </p:nvSpPr>
        <p:spPr/>
        <p:txBody>
          <a:bodyPr>
            <a:normAutofit fontScale="92500" lnSpcReduction="10000"/>
          </a:bodyPr>
          <a:lstStyle/>
          <a:p>
            <a:r>
              <a:rPr lang="pt-BR" dirty="0"/>
              <a:t>W + R &gt; N strong consistency</a:t>
            </a:r>
          </a:p>
          <a:p>
            <a:r>
              <a:rPr lang="pt-BR" dirty="0"/>
              <a:t>W + R &lt;= N eventual consistency</a:t>
            </a:r>
            <a:endParaRPr lang="en-US" dirty="0"/>
          </a:p>
        </p:txBody>
      </p:sp>
    </p:spTree>
    <p:extLst>
      <p:ext uri="{BB962C8B-B14F-4D97-AF65-F5344CB8AC3E}">
        <p14:creationId xmlns:p14="http://schemas.microsoft.com/office/powerpoint/2010/main" val="1754017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Backup</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Make a copy</a:t>
            </a:r>
          </a:p>
          <a:p>
            <a:r>
              <a:rPr lang="en-US" dirty="0"/>
              <a:t>Sledgehammer</a:t>
            </a:r>
          </a:p>
          <a:p>
            <a:r>
              <a:rPr lang="en-US" dirty="0"/>
              <a:t>Weak consistency</a:t>
            </a:r>
          </a:p>
          <a:p>
            <a:r>
              <a:rPr lang="en-US" dirty="0"/>
              <a:t>Usually no transactions</a:t>
            </a:r>
          </a:p>
          <a:p>
            <a:r>
              <a:rPr lang="en-US" dirty="0" err="1"/>
              <a:t>Datastore</a:t>
            </a:r>
            <a:r>
              <a:rPr lang="en-US" dirty="0"/>
              <a:t>: early internal launch</a:t>
            </a:r>
          </a:p>
          <a:p>
            <a:endParaRPr lang="en-US" dirty="0"/>
          </a:p>
        </p:txBody>
      </p:sp>
    </p:spTree>
    <p:extLst>
      <p:ext uri="{BB962C8B-B14F-4D97-AF65-F5344CB8AC3E}">
        <p14:creationId xmlns:p14="http://schemas.microsoft.com/office/powerpoint/2010/main" val="2713759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Slave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Usually Asynchronous </a:t>
            </a:r>
          </a:p>
          <a:p>
            <a:pPr lvl="1"/>
            <a:r>
              <a:rPr lang="en-US" dirty="0"/>
              <a:t>Good for throughput, latency</a:t>
            </a:r>
          </a:p>
          <a:p>
            <a:r>
              <a:rPr lang="en-US" dirty="0"/>
              <a:t>Most RDBMS</a:t>
            </a:r>
          </a:p>
          <a:p>
            <a:pPr lvl="1"/>
            <a:r>
              <a:rPr lang="en-US" dirty="0"/>
              <a:t>MySQL binary log</a:t>
            </a:r>
          </a:p>
          <a:p>
            <a:r>
              <a:rPr lang="en-US" dirty="0"/>
              <a:t>Weak / eventual consistency</a:t>
            </a:r>
          </a:p>
          <a:p>
            <a:pPr lvl="1"/>
            <a:r>
              <a:rPr lang="en-US" dirty="0"/>
              <a:t>Granularity matters</a:t>
            </a:r>
          </a:p>
          <a:p>
            <a:r>
              <a:rPr lang="en-US" dirty="0"/>
              <a:t>Data store: current</a:t>
            </a:r>
          </a:p>
        </p:txBody>
      </p:sp>
    </p:spTree>
    <p:extLst>
      <p:ext uri="{BB962C8B-B14F-4D97-AF65-F5344CB8AC3E}">
        <p14:creationId xmlns:p14="http://schemas.microsoft.com/office/powerpoint/2010/main" val="3061124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4" name="Picture 3"/>
          <p:cNvPicPr>
            <a:picLocks noChangeAspect="1"/>
          </p:cNvPicPr>
          <p:nvPr/>
        </p:nvPicPr>
        <p:blipFill>
          <a:blip r:embed="rId5"/>
          <a:stretch>
            <a:fillRect/>
          </a:stretch>
        </p:blipFill>
        <p:spPr>
          <a:xfrm>
            <a:off x="4994863" y="265907"/>
            <a:ext cx="6994803" cy="64082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249945" y="2181064"/>
            <a:ext cx="4657148" cy="1691735"/>
          </a:xfrm>
        </p:spPr>
        <p:txBody>
          <a:bodyPr vert="horz" lIns="91440" tIns="45720" rIns="91440" bIns="45720" rtlCol="0" anchor="b">
            <a:normAutofit/>
          </a:bodyPr>
          <a:lstStyle/>
          <a:p>
            <a:r>
              <a:rPr lang="en-US" sz="4400" dirty="0"/>
              <a:t>Master-Slave Replication</a:t>
            </a:r>
          </a:p>
        </p:txBody>
      </p:sp>
    </p:spTree>
    <p:extLst>
      <p:ext uri="{BB962C8B-B14F-4D97-AF65-F5344CB8AC3E}">
        <p14:creationId xmlns:p14="http://schemas.microsoft.com/office/powerpoint/2010/main" val="165680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lstStyle/>
          <a:p>
            <a:r>
              <a:rPr lang="en-US" dirty="0"/>
              <a:t>Scalability Trade-offs</a:t>
            </a:r>
          </a:p>
        </p:txBody>
      </p:sp>
      <p:sp>
        <p:nvSpPr>
          <p:cNvPr id="3" name="Content Placeholder 2"/>
          <p:cNvSpPr>
            <a:spLocks noGrp="1"/>
          </p:cNvSpPr>
          <p:nvPr>
            <p:ph idx="1"/>
          </p:nvPr>
        </p:nvSpPr>
        <p:spPr>
          <a:xfrm>
            <a:off x="1141412" y="2249487"/>
            <a:ext cx="9905999" cy="3541714"/>
          </a:xfrm>
        </p:spPr>
        <p:txBody>
          <a:bodyPr/>
          <a:lstStyle/>
          <a:p>
            <a:r>
              <a:rPr lang="en-US" dirty="0"/>
              <a:t>Performance vs Scalability</a:t>
            </a:r>
          </a:p>
          <a:p>
            <a:pPr lvl="1"/>
            <a:r>
              <a:rPr lang="en-US" dirty="0"/>
              <a:t>Your system is fast for a single user but slow under heavy load</a:t>
            </a:r>
          </a:p>
          <a:p>
            <a:r>
              <a:rPr lang="en-US" dirty="0"/>
              <a:t>Latency vs Throughput</a:t>
            </a:r>
          </a:p>
          <a:p>
            <a:pPr lvl="1"/>
            <a:r>
              <a:rPr lang="en-US" dirty="0"/>
              <a:t>Maximum throughput with acceptable latency</a:t>
            </a:r>
          </a:p>
          <a:p>
            <a:r>
              <a:rPr lang="en-US" dirty="0"/>
              <a:t>Availability vs Consistency</a:t>
            </a:r>
          </a:p>
          <a:p>
            <a:pPr lvl="1"/>
            <a:r>
              <a:rPr lang="en-US" dirty="0"/>
              <a:t>CAP theorem</a:t>
            </a:r>
          </a:p>
          <a:p>
            <a:endParaRPr lang="en-US" dirty="0"/>
          </a:p>
        </p:txBody>
      </p:sp>
    </p:spTree>
    <p:extLst>
      <p:ext uri="{BB962C8B-B14F-4D97-AF65-F5344CB8AC3E}">
        <p14:creationId xmlns:p14="http://schemas.microsoft.com/office/powerpoint/2010/main" val="2165426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Master / Master Replication</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Umbrella term for merging concurrent writes</a:t>
            </a:r>
          </a:p>
          <a:p>
            <a:r>
              <a:rPr lang="en-US" dirty="0"/>
              <a:t>Asynchronous, eventual consistency</a:t>
            </a:r>
          </a:p>
          <a:p>
            <a:r>
              <a:rPr lang="en-US" dirty="0"/>
              <a:t>Need </a:t>
            </a:r>
            <a:r>
              <a:rPr lang="en-US" i="1" dirty="0"/>
              <a:t>serialization</a:t>
            </a:r>
            <a:r>
              <a:rPr lang="en-US" dirty="0"/>
              <a:t> protocol</a:t>
            </a:r>
          </a:p>
          <a:p>
            <a:pPr lvl="1"/>
            <a:r>
              <a:rPr lang="en-US" dirty="0"/>
              <a:t>e.g. </a:t>
            </a:r>
            <a:r>
              <a:rPr lang="en-US" i="1" dirty="0"/>
              <a:t>timestamp oracle</a:t>
            </a:r>
            <a:r>
              <a:rPr lang="en-US" dirty="0"/>
              <a:t>: monotonically increasing timestamps</a:t>
            </a:r>
          </a:p>
          <a:p>
            <a:pPr lvl="1"/>
            <a:r>
              <a:rPr lang="en-US" dirty="0"/>
              <a:t>Either SPOF with master election...</a:t>
            </a:r>
          </a:p>
          <a:p>
            <a:pPr lvl="1"/>
            <a:r>
              <a:rPr lang="en-US" dirty="0"/>
              <a:t>...or distributed consensus protocol</a:t>
            </a:r>
          </a:p>
          <a:p>
            <a:r>
              <a:rPr lang="en-US" dirty="0"/>
              <a:t>No global transactions!</a:t>
            </a:r>
          </a:p>
          <a:p>
            <a:r>
              <a:rPr lang="en-US" dirty="0"/>
              <a:t>Data store: no strong consistency</a:t>
            </a:r>
          </a:p>
          <a:p>
            <a:endParaRPr lang="en-US" dirty="0"/>
          </a:p>
        </p:txBody>
      </p:sp>
    </p:spTree>
    <p:extLst>
      <p:ext uri="{BB962C8B-B14F-4D97-AF65-F5344CB8AC3E}">
        <p14:creationId xmlns:p14="http://schemas.microsoft.com/office/powerpoint/2010/main" val="2888422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1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6" name="Picture 5"/>
          <p:cNvPicPr>
            <a:picLocks noChangeAspect="1"/>
          </p:cNvPicPr>
          <p:nvPr/>
        </p:nvPicPr>
        <p:blipFill>
          <a:blip r:embed="rId5"/>
          <a:stretch>
            <a:fillRect/>
          </a:stretch>
        </p:blipFill>
        <p:spPr>
          <a:xfrm>
            <a:off x="2200275" y="890232"/>
            <a:ext cx="7421782" cy="41659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3"/>
          <p:cNvSpPr>
            <a:spLocks noGrp="1"/>
          </p:cNvSpPr>
          <p:nvPr>
            <p:ph type="title"/>
          </p:nvPr>
        </p:nvSpPr>
        <p:spPr>
          <a:xfrm>
            <a:off x="2366962" y="4881563"/>
            <a:ext cx="8791575" cy="1301673"/>
          </a:xfrm>
        </p:spPr>
        <p:txBody>
          <a:bodyPr vert="horz" lIns="91440" tIns="45720" rIns="91440" bIns="45720" rtlCol="0" anchor="b">
            <a:normAutofit/>
          </a:bodyPr>
          <a:lstStyle/>
          <a:p>
            <a:r>
              <a:rPr lang="en-US" sz="4800" dirty="0"/>
              <a:t>Master-Master </a:t>
            </a:r>
            <a:r>
              <a:rPr lang="en-US" sz="4800" dirty="0" err="1"/>
              <a:t>Replicaton</a:t>
            </a:r>
            <a:endParaRPr lang="en-US" sz="4800" dirty="0"/>
          </a:p>
        </p:txBody>
      </p:sp>
    </p:spTree>
    <p:extLst>
      <p:ext uri="{BB962C8B-B14F-4D97-AF65-F5344CB8AC3E}">
        <p14:creationId xmlns:p14="http://schemas.microsoft.com/office/powerpoint/2010/main" val="52121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Phase Commitment</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Semi-distributed consensus protocol</a:t>
            </a:r>
          </a:p>
          <a:p>
            <a:pPr lvl="1"/>
            <a:r>
              <a:rPr lang="en-US" dirty="0"/>
              <a:t>deterministic coordinator</a:t>
            </a:r>
          </a:p>
          <a:p>
            <a:r>
              <a:rPr lang="en-US" dirty="0"/>
              <a:t>1: propose, 2: vote, 3: commit/abort</a:t>
            </a:r>
          </a:p>
          <a:p>
            <a:r>
              <a:rPr lang="en-US" dirty="0"/>
              <a:t>Heavyweight, synchronous, high latency</a:t>
            </a:r>
          </a:p>
          <a:p>
            <a:r>
              <a:rPr lang="en-US" dirty="0"/>
              <a:t>3PC buys </a:t>
            </a:r>
            <a:r>
              <a:rPr lang="en-US" dirty="0" err="1"/>
              <a:t>async</a:t>
            </a:r>
            <a:r>
              <a:rPr lang="en-US" dirty="0"/>
              <a:t> with extra round trip</a:t>
            </a:r>
          </a:p>
          <a:p>
            <a:r>
              <a:rPr lang="en-US" dirty="0"/>
              <a:t>Data store: poor throughput</a:t>
            </a:r>
          </a:p>
          <a:p>
            <a:pPr marL="0" indent="0">
              <a:buNone/>
            </a:pPr>
            <a:endParaRPr lang="en-US" dirty="0"/>
          </a:p>
        </p:txBody>
      </p:sp>
    </p:spTree>
    <p:extLst>
      <p:ext uri="{BB962C8B-B14F-4D97-AF65-F5344CB8AC3E}">
        <p14:creationId xmlns:p14="http://schemas.microsoft.com/office/powerpoint/2010/main" val="26744632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1212776" y="2181025"/>
            <a:ext cx="3535572" cy="1691735"/>
          </a:xfrm>
        </p:spPr>
        <p:txBody>
          <a:bodyPr vert="horz" lIns="91440" tIns="45720" rIns="91440" bIns="45720" rtlCol="0" anchor="b">
            <a:normAutofit/>
          </a:bodyPr>
          <a:lstStyle/>
          <a:p>
            <a:r>
              <a:rPr lang="en-US" sz="4400" dirty="0"/>
              <a:t>Two Phase Commitment</a:t>
            </a:r>
          </a:p>
        </p:txBody>
      </p:sp>
      <p:pic>
        <p:nvPicPr>
          <p:cNvPr id="5" name="Picture 4"/>
          <p:cNvPicPr>
            <a:picLocks noChangeAspect="1"/>
          </p:cNvPicPr>
          <p:nvPr/>
        </p:nvPicPr>
        <p:blipFill>
          <a:blip r:embed="rId5"/>
          <a:stretch>
            <a:fillRect/>
          </a:stretch>
        </p:blipFill>
        <p:spPr>
          <a:xfrm>
            <a:off x="4689557" y="903287"/>
            <a:ext cx="7382369" cy="5536777"/>
          </a:xfrm>
          <a:prstGeom prst="rect">
            <a:avLst/>
          </a:prstGeom>
        </p:spPr>
      </p:pic>
    </p:spTree>
    <p:extLst>
      <p:ext uri="{BB962C8B-B14F-4D97-AF65-F5344CB8AC3E}">
        <p14:creationId xmlns:p14="http://schemas.microsoft.com/office/powerpoint/2010/main" val="3249352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PAXOS</a:t>
            </a:r>
          </a:p>
        </p:txBody>
      </p:sp>
      <p:sp>
        <p:nvSpPr>
          <p:cNvPr id="3" name="Content Placeholder 2"/>
          <p:cNvSpPr>
            <a:spLocks noGrp="1"/>
          </p:cNvSpPr>
          <p:nvPr>
            <p:ph idx="1"/>
          </p:nvPr>
        </p:nvSpPr>
        <p:spPr>
          <a:xfrm>
            <a:off x="1141412" y="2249487"/>
            <a:ext cx="9905999" cy="4372986"/>
          </a:xfrm>
        </p:spPr>
        <p:txBody>
          <a:bodyPr>
            <a:normAutofit fontScale="92500" lnSpcReduction="20000"/>
          </a:bodyPr>
          <a:lstStyle/>
          <a:p>
            <a:r>
              <a:rPr lang="en-US" dirty="0"/>
              <a:t>Fully distributed consensus protocol</a:t>
            </a:r>
          </a:p>
          <a:p>
            <a:r>
              <a:rPr lang="en-US" dirty="0"/>
              <a:t>"Either </a:t>
            </a:r>
            <a:r>
              <a:rPr lang="en-US" dirty="0" err="1"/>
              <a:t>Paxos</a:t>
            </a:r>
            <a:r>
              <a:rPr lang="en-US" dirty="0"/>
              <a:t>, or </a:t>
            </a:r>
            <a:r>
              <a:rPr lang="en-US" dirty="0" err="1"/>
              <a:t>Paxos</a:t>
            </a:r>
            <a:r>
              <a:rPr lang="en-US" dirty="0"/>
              <a:t> with cruft, or broken"</a:t>
            </a:r>
          </a:p>
          <a:p>
            <a:pPr lvl="1"/>
            <a:r>
              <a:rPr lang="en-US" dirty="0"/>
              <a:t>Mike Burrows</a:t>
            </a:r>
          </a:p>
          <a:p>
            <a:r>
              <a:rPr lang="en-US" dirty="0"/>
              <a:t>Majority writes; survives minority failure</a:t>
            </a:r>
          </a:p>
          <a:p>
            <a:r>
              <a:rPr lang="en-US" dirty="0"/>
              <a:t>Protocol similar to 2PC/3PC</a:t>
            </a:r>
          </a:p>
          <a:p>
            <a:pPr lvl="1"/>
            <a:r>
              <a:rPr lang="en-US" dirty="0"/>
              <a:t>Lighter, but still high latency</a:t>
            </a:r>
          </a:p>
          <a:p>
            <a:r>
              <a:rPr lang="en-US" dirty="0"/>
              <a:t>Coordinate moving state</a:t>
            </a:r>
          </a:p>
          <a:p>
            <a:pPr lvl="1"/>
            <a:r>
              <a:rPr lang="en-US" dirty="0"/>
              <a:t>...usually via lock server</a:t>
            </a:r>
          </a:p>
          <a:p>
            <a:r>
              <a:rPr lang="en-US" dirty="0"/>
              <a:t>Apps: </a:t>
            </a:r>
            <a:r>
              <a:rPr lang="en-US" dirty="0" err="1"/>
              <a:t>Memcache</a:t>
            </a:r>
            <a:endParaRPr lang="en-US" dirty="0"/>
          </a:p>
          <a:p>
            <a:r>
              <a:rPr lang="en-US" dirty="0"/>
              <a:t>Offline processing</a:t>
            </a:r>
          </a:p>
          <a:p>
            <a:endParaRPr lang="en-US" dirty="0"/>
          </a:p>
          <a:p>
            <a:pPr marL="0" indent="0">
              <a:buNone/>
            </a:pPr>
            <a:endParaRPr lang="en-US" dirty="0"/>
          </a:p>
        </p:txBody>
      </p:sp>
    </p:spTree>
    <p:extLst>
      <p:ext uri="{BB962C8B-B14F-4D97-AF65-F5344CB8AC3E}">
        <p14:creationId xmlns:p14="http://schemas.microsoft.com/office/powerpoint/2010/main" val="3336837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PAXOS protocol</a:t>
            </a:r>
          </a:p>
        </p:txBody>
      </p:sp>
      <p:pic>
        <p:nvPicPr>
          <p:cNvPr id="3" name="Picture 2"/>
          <p:cNvPicPr>
            <a:picLocks noChangeAspect="1"/>
          </p:cNvPicPr>
          <p:nvPr/>
        </p:nvPicPr>
        <p:blipFill>
          <a:blip r:embed="rId3"/>
          <a:stretch>
            <a:fillRect/>
          </a:stretch>
        </p:blipFill>
        <p:spPr>
          <a:xfrm>
            <a:off x="1446213" y="2004134"/>
            <a:ext cx="8401908" cy="4727719"/>
          </a:xfrm>
          <a:prstGeom prst="rect">
            <a:avLst/>
          </a:prstGeom>
        </p:spPr>
      </p:pic>
      <p:sp>
        <p:nvSpPr>
          <p:cNvPr id="5" name="Rectangle 4"/>
          <p:cNvSpPr/>
          <p:nvPr/>
        </p:nvSpPr>
        <p:spPr>
          <a:xfrm>
            <a:off x="5237018" y="1357803"/>
            <a:ext cx="6096000" cy="646331"/>
          </a:xfrm>
          <a:prstGeom prst="rect">
            <a:avLst/>
          </a:prstGeom>
        </p:spPr>
        <p:txBody>
          <a:bodyPr>
            <a:spAutoFit/>
          </a:bodyPr>
          <a:lstStyle/>
          <a:p>
            <a:r>
              <a:rPr lang="en-US" i="1" dirty="0">
                <a:solidFill>
                  <a:srgbClr val="FFFF00"/>
                </a:solidFill>
              </a:rPr>
              <a:t>Multiple proposers are allowed, but only highest version will be accepted.</a:t>
            </a:r>
          </a:p>
        </p:txBody>
      </p:sp>
    </p:spTree>
    <p:extLst>
      <p:ext uri="{BB962C8B-B14F-4D97-AF65-F5344CB8AC3E}">
        <p14:creationId xmlns:p14="http://schemas.microsoft.com/office/powerpoint/2010/main" val="425381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141415" y="618518"/>
            <a:ext cx="9905998" cy="1478570"/>
          </a:xfrm>
        </p:spPr>
        <p:txBody>
          <a:bodyPr/>
          <a:lstStyle/>
          <a:p>
            <a:r>
              <a:rPr lang="en-US" dirty="0"/>
              <a:t>Consistency summary</a:t>
            </a:r>
          </a:p>
        </p:txBody>
      </p:sp>
      <p:graphicFrame>
        <p:nvGraphicFramePr>
          <p:cNvPr id="15" name="Table 14"/>
          <p:cNvGraphicFramePr>
            <a:graphicFrameLocks noGrp="1"/>
          </p:cNvGraphicFramePr>
          <p:nvPr>
            <p:extLst>
              <p:ext uri="{D42A27DB-BD31-4B8C-83A1-F6EECF244321}">
                <p14:modId xmlns:p14="http://schemas.microsoft.com/office/powerpoint/2010/main" val="1929146664"/>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280462248"/>
                    </a:ext>
                  </a:extLst>
                </a:gridCol>
                <a:gridCol w="1651000">
                  <a:extLst>
                    <a:ext uri="{9D8B030D-6E8A-4147-A177-3AD203B41FA5}">
                      <a16:colId xmlns:a16="http://schemas.microsoft.com/office/drawing/2014/main" val="2393232819"/>
                    </a:ext>
                  </a:extLst>
                </a:gridCol>
                <a:gridCol w="1651000">
                  <a:extLst>
                    <a:ext uri="{9D8B030D-6E8A-4147-A177-3AD203B41FA5}">
                      <a16:colId xmlns:a16="http://schemas.microsoft.com/office/drawing/2014/main" val="526840295"/>
                    </a:ext>
                  </a:extLst>
                </a:gridCol>
                <a:gridCol w="1651000">
                  <a:extLst>
                    <a:ext uri="{9D8B030D-6E8A-4147-A177-3AD203B41FA5}">
                      <a16:colId xmlns:a16="http://schemas.microsoft.com/office/drawing/2014/main" val="2304988460"/>
                    </a:ext>
                  </a:extLst>
                </a:gridCol>
                <a:gridCol w="1651000">
                  <a:extLst>
                    <a:ext uri="{9D8B030D-6E8A-4147-A177-3AD203B41FA5}">
                      <a16:colId xmlns:a16="http://schemas.microsoft.com/office/drawing/2014/main" val="229795352"/>
                    </a:ext>
                  </a:extLst>
                </a:gridCol>
                <a:gridCol w="1651000">
                  <a:extLst>
                    <a:ext uri="{9D8B030D-6E8A-4147-A177-3AD203B41FA5}">
                      <a16:colId xmlns:a16="http://schemas.microsoft.com/office/drawing/2014/main" val="35363372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3524533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57624775"/>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595253486"/>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445435672"/>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236511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53357691"/>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 </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08497543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42962061"/>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2914176781"/>
                    </a:ext>
                  </a:extLst>
                </a:gridCol>
                <a:gridCol w="1651000">
                  <a:extLst>
                    <a:ext uri="{9D8B030D-6E8A-4147-A177-3AD203B41FA5}">
                      <a16:colId xmlns:a16="http://schemas.microsoft.com/office/drawing/2014/main" val="4093191002"/>
                    </a:ext>
                  </a:extLst>
                </a:gridCol>
                <a:gridCol w="1651000">
                  <a:extLst>
                    <a:ext uri="{9D8B030D-6E8A-4147-A177-3AD203B41FA5}">
                      <a16:colId xmlns:a16="http://schemas.microsoft.com/office/drawing/2014/main" val="3099823825"/>
                    </a:ext>
                  </a:extLst>
                </a:gridCol>
                <a:gridCol w="1651000">
                  <a:extLst>
                    <a:ext uri="{9D8B030D-6E8A-4147-A177-3AD203B41FA5}">
                      <a16:colId xmlns:a16="http://schemas.microsoft.com/office/drawing/2014/main" val="1359529114"/>
                    </a:ext>
                  </a:extLst>
                </a:gridCol>
                <a:gridCol w="1651000">
                  <a:extLst>
                    <a:ext uri="{9D8B030D-6E8A-4147-A177-3AD203B41FA5}">
                      <a16:colId xmlns:a16="http://schemas.microsoft.com/office/drawing/2014/main" val="2807257938"/>
                    </a:ext>
                  </a:extLst>
                </a:gridCol>
                <a:gridCol w="1651000">
                  <a:extLst>
                    <a:ext uri="{9D8B030D-6E8A-4147-A177-3AD203B41FA5}">
                      <a16:colId xmlns:a16="http://schemas.microsoft.com/office/drawing/2014/main" val="3840234469"/>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04984690"/>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908816469"/>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271582563"/>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90343930"/>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071379193"/>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65538655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89061762"/>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195662005"/>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3611257970"/>
                    </a:ext>
                  </a:extLst>
                </a:gridCol>
                <a:gridCol w="1651000">
                  <a:extLst>
                    <a:ext uri="{9D8B030D-6E8A-4147-A177-3AD203B41FA5}">
                      <a16:colId xmlns:a16="http://schemas.microsoft.com/office/drawing/2014/main" val="2842165256"/>
                    </a:ext>
                  </a:extLst>
                </a:gridCol>
                <a:gridCol w="1651000">
                  <a:extLst>
                    <a:ext uri="{9D8B030D-6E8A-4147-A177-3AD203B41FA5}">
                      <a16:colId xmlns:a16="http://schemas.microsoft.com/office/drawing/2014/main" val="4020084605"/>
                    </a:ext>
                  </a:extLst>
                </a:gridCol>
                <a:gridCol w="1651000">
                  <a:extLst>
                    <a:ext uri="{9D8B030D-6E8A-4147-A177-3AD203B41FA5}">
                      <a16:colId xmlns:a16="http://schemas.microsoft.com/office/drawing/2014/main" val="2772549174"/>
                    </a:ext>
                  </a:extLst>
                </a:gridCol>
                <a:gridCol w="1651000">
                  <a:extLst>
                    <a:ext uri="{9D8B030D-6E8A-4147-A177-3AD203B41FA5}">
                      <a16:colId xmlns:a16="http://schemas.microsoft.com/office/drawing/2014/main" val="3604111364"/>
                    </a:ext>
                  </a:extLst>
                </a:gridCol>
                <a:gridCol w="1651000">
                  <a:extLst>
                    <a:ext uri="{9D8B030D-6E8A-4147-A177-3AD203B41FA5}">
                      <a16:colId xmlns:a16="http://schemas.microsoft.com/office/drawing/2014/main" val="690813327"/>
                    </a:ext>
                  </a:extLst>
                </a:gridCol>
              </a:tblGrid>
              <a:tr h="0">
                <a:tc>
                  <a:txBody>
                    <a:bodyPr/>
                    <a:lstStyle/>
                    <a:p>
                      <a:endParaRPr lang="en-US" b="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368479748"/>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00113980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674456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186370944"/>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814703906"/>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269509049"/>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41849536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3071649"/>
              </p:ext>
            </p:extLst>
          </p:nvPr>
        </p:nvGraphicFramePr>
        <p:xfrm>
          <a:off x="1141413" y="2740184"/>
          <a:ext cx="9906000" cy="2560320"/>
        </p:xfrm>
        <a:graphic>
          <a:graphicData uri="http://schemas.openxmlformats.org/drawingml/2006/table">
            <a:tbl>
              <a:tblPr/>
              <a:tblGrid>
                <a:gridCol w="1651000">
                  <a:extLst>
                    <a:ext uri="{9D8B030D-6E8A-4147-A177-3AD203B41FA5}">
                      <a16:colId xmlns:a16="http://schemas.microsoft.com/office/drawing/2014/main" val="1644599731"/>
                    </a:ext>
                  </a:extLst>
                </a:gridCol>
                <a:gridCol w="1651000">
                  <a:extLst>
                    <a:ext uri="{9D8B030D-6E8A-4147-A177-3AD203B41FA5}">
                      <a16:colId xmlns:a16="http://schemas.microsoft.com/office/drawing/2014/main" val="2107004025"/>
                    </a:ext>
                  </a:extLst>
                </a:gridCol>
                <a:gridCol w="1651000">
                  <a:extLst>
                    <a:ext uri="{9D8B030D-6E8A-4147-A177-3AD203B41FA5}">
                      <a16:colId xmlns:a16="http://schemas.microsoft.com/office/drawing/2014/main" val="3280458792"/>
                    </a:ext>
                  </a:extLst>
                </a:gridCol>
                <a:gridCol w="1651000">
                  <a:extLst>
                    <a:ext uri="{9D8B030D-6E8A-4147-A177-3AD203B41FA5}">
                      <a16:colId xmlns:a16="http://schemas.microsoft.com/office/drawing/2014/main" val="2090738934"/>
                    </a:ext>
                  </a:extLst>
                </a:gridCol>
                <a:gridCol w="1651000">
                  <a:extLst>
                    <a:ext uri="{9D8B030D-6E8A-4147-A177-3AD203B41FA5}">
                      <a16:colId xmlns:a16="http://schemas.microsoft.com/office/drawing/2014/main" val="3207041439"/>
                    </a:ext>
                  </a:extLst>
                </a:gridCol>
                <a:gridCol w="1651000">
                  <a:extLst>
                    <a:ext uri="{9D8B030D-6E8A-4147-A177-3AD203B41FA5}">
                      <a16:colId xmlns:a16="http://schemas.microsoft.com/office/drawing/2014/main" val="3898864548"/>
                    </a:ext>
                  </a:extLst>
                </a:gridCol>
              </a:tblGrid>
              <a:tr h="0">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MM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b="0">
                          <a:solidFill>
                            <a:srgbClr val="000000"/>
                          </a:solidFill>
                          <a:effectLst/>
                        </a:rPr>
                        <a:t>Paxos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59355719"/>
                  </a:ext>
                </a:extLst>
              </a:tr>
              <a:tr h="0">
                <a:tc>
                  <a:txBody>
                    <a:bodyPr/>
                    <a:lstStyle/>
                    <a:p>
                      <a:r>
                        <a:rPr lang="en-US" b="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856360971"/>
                  </a:ext>
                </a:extLst>
              </a:tr>
              <a:tr h="0">
                <a:tc>
                  <a:txBody>
                    <a:bodyPr/>
                    <a:lstStyle/>
                    <a:p>
                      <a:r>
                        <a:rPr lang="en-US" b="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776916731"/>
                  </a:ext>
                </a:extLst>
              </a:tr>
              <a:tr h="0">
                <a:tc>
                  <a:txBody>
                    <a:bodyPr/>
                    <a:lstStyle/>
                    <a:p>
                      <a:r>
                        <a:rPr lang="en-US" b="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1400239013"/>
                  </a:ext>
                </a:extLst>
              </a:tr>
              <a:tr h="0">
                <a:tc>
                  <a:txBody>
                    <a:bodyPr/>
                    <a:lstStyle/>
                    <a:p>
                      <a:r>
                        <a:rPr lang="en-US" b="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3">
                  <a:txBody>
                    <a:bodyPr/>
                    <a:lstStyle/>
                    <a:p>
                      <a:r>
                        <a:rPr lang="en-US">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463751020"/>
                  </a:ext>
                </a:extLst>
              </a:tr>
              <a:tr h="0">
                <a:tc>
                  <a:txBody>
                    <a:bodyPr/>
                    <a:lstStyle/>
                    <a:p>
                      <a:r>
                        <a:rPr lang="en-US" b="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r>
                        <a:rPr lang="en-US">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a:p>
                  </a:txBody>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11371783"/>
                  </a:ext>
                </a:extLst>
              </a:tr>
              <a:tr h="0">
                <a:tc>
                  <a:txBody>
                    <a:bodyPr/>
                    <a:lstStyle/>
                    <a:p>
                      <a:r>
                        <a:rPr lang="en-US" b="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81427535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80434397"/>
              </p:ext>
            </p:extLst>
          </p:nvPr>
        </p:nvGraphicFramePr>
        <p:xfrm>
          <a:off x="800099" y="1857372"/>
          <a:ext cx="10420350" cy="3657605"/>
        </p:xfrm>
        <a:graphic>
          <a:graphicData uri="http://schemas.openxmlformats.org/drawingml/2006/table">
            <a:tbl>
              <a:tblPr/>
              <a:tblGrid>
                <a:gridCol w="1736725">
                  <a:extLst>
                    <a:ext uri="{9D8B030D-6E8A-4147-A177-3AD203B41FA5}">
                      <a16:colId xmlns:a16="http://schemas.microsoft.com/office/drawing/2014/main" val="3758493109"/>
                    </a:ext>
                  </a:extLst>
                </a:gridCol>
                <a:gridCol w="1736725">
                  <a:extLst>
                    <a:ext uri="{9D8B030D-6E8A-4147-A177-3AD203B41FA5}">
                      <a16:colId xmlns:a16="http://schemas.microsoft.com/office/drawing/2014/main" val="3862130106"/>
                    </a:ext>
                  </a:extLst>
                </a:gridCol>
                <a:gridCol w="1736725">
                  <a:extLst>
                    <a:ext uri="{9D8B030D-6E8A-4147-A177-3AD203B41FA5}">
                      <a16:colId xmlns:a16="http://schemas.microsoft.com/office/drawing/2014/main" val="1879309263"/>
                    </a:ext>
                  </a:extLst>
                </a:gridCol>
                <a:gridCol w="1736725">
                  <a:extLst>
                    <a:ext uri="{9D8B030D-6E8A-4147-A177-3AD203B41FA5}">
                      <a16:colId xmlns:a16="http://schemas.microsoft.com/office/drawing/2014/main" val="2031475164"/>
                    </a:ext>
                  </a:extLst>
                </a:gridCol>
                <a:gridCol w="1736725">
                  <a:extLst>
                    <a:ext uri="{9D8B030D-6E8A-4147-A177-3AD203B41FA5}">
                      <a16:colId xmlns:a16="http://schemas.microsoft.com/office/drawing/2014/main" val="3217267331"/>
                    </a:ext>
                  </a:extLst>
                </a:gridCol>
                <a:gridCol w="1736725">
                  <a:extLst>
                    <a:ext uri="{9D8B030D-6E8A-4147-A177-3AD203B41FA5}">
                      <a16:colId xmlns:a16="http://schemas.microsoft.com/office/drawing/2014/main" val="93997708"/>
                    </a:ext>
                  </a:extLst>
                </a:gridCol>
              </a:tblGrid>
              <a:tr h="522515">
                <a:tc>
                  <a:txBody>
                    <a:bodyPr/>
                    <a:lstStyle/>
                    <a:p>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Backups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 </a:t>
                      </a:r>
                      <a:r>
                        <a:rPr lang="en-US" b="0" baseline="0" dirty="0">
                          <a:solidFill>
                            <a:srgbClr val="000000"/>
                          </a:solidFill>
                          <a:effectLst/>
                        </a:rPr>
                        <a:t>/ </a:t>
                      </a:r>
                      <a:r>
                        <a:rPr lang="en-US" b="0" dirty="0">
                          <a:solidFill>
                            <a:srgbClr val="000000"/>
                          </a:solidFill>
                          <a:effectLst/>
                        </a:rPr>
                        <a: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M</a:t>
                      </a:r>
                      <a:r>
                        <a:rPr lang="en-US" b="0" baseline="0" dirty="0">
                          <a:solidFill>
                            <a:srgbClr val="000000"/>
                          </a:solidFill>
                          <a:effectLst/>
                        </a:rPr>
                        <a:t> </a:t>
                      </a:r>
                      <a:r>
                        <a:rPr lang="en-US" b="0" dirty="0">
                          <a:solidFill>
                            <a:srgbClr val="000000"/>
                          </a:solidFill>
                          <a:effectLst/>
                        </a:rPr>
                        <a:t>/ 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a:solidFill>
                            <a:srgbClr val="000000"/>
                          </a:solidFill>
                          <a:effectLst/>
                        </a:rPr>
                        <a:t>2PC</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r>
                        <a:rPr lang="en-US" b="0" dirty="0" err="1">
                          <a:solidFill>
                            <a:srgbClr val="000000"/>
                          </a:solidFill>
                          <a:effectLst/>
                        </a:rPr>
                        <a:t>Paxos</a:t>
                      </a:r>
                      <a:endParaRPr lang="en-US" b="0"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384108340"/>
                  </a:ext>
                </a:extLst>
              </a:tr>
              <a:tr h="522515">
                <a:tc>
                  <a:txBody>
                    <a:bodyPr/>
                    <a:lstStyle/>
                    <a:p>
                      <a:r>
                        <a:rPr lang="en-US" b="0" dirty="0">
                          <a:solidFill>
                            <a:srgbClr val="000000"/>
                          </a:solidFill>
                          <a:effectLst/>
                        </a:rPr>
                        <a:t>Consistency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Weak</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Eventual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Strong</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631334029"/>
                  </a:ext>
                </a:extLst>
              </a:tr>
              <a:tr h="522515">
                <a:tc>
                  <a:txBody>
                    <a:bodyPr/>
                    <a:lstStyle/>
                    <a:p>
                      <a:r>
                        <a:rPr lang="en-US" b="0" dirty="0">
                          <a:solidFill>
                            <a:srgbClr val="000000"/>
                          </a:solidFill>
                          <a:effectLst/>
                        </a:rPr>
                        <a:t>Transactions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No</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a:txBody>
                    <a:bodyPr/>
                    <a:lstStyle/>
                    <a:p>
                      <a:pPr algn="ctr"/>
                      <a:r>
                        <a:rPr lang="en-US" dirty="0">
                          <a:solidFill>
                            <a:srgbClr val="000000"/>
                          </a:solidFill>
                          <a:effectLst/>
                        </a:rPr>
                        <a:t>Local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2">
                  <a:txBody>
                    <a:bodyPr/>
                    <a:lstStyle/>
                    <a:p>
                      <a:pPr algn="ctr"/>
                      <a:r>
                        <a:rPr lang="en-US" dirty="0">
                          <a:solidFill>
                            <a:srgbClr val="000000"/>
                          </a:solidFill>
                          <a:effectLst/>
                        </a:rPr>
                        <a:t>Full</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927900378"/>
                  </a:ext>
                </a:extLst>
              </a:tr>
              <a:tr h="522515">
                <a:tc>
                  <a:txBody>
                    <a:bodyPr/>
                    <a:lstStyle/>
                    <a:p>
                      <a:r>
                        <a:rPr lang="en-US" b="0" dirty="0">
                          <a:solidFill>
                            <a:srgbClr val="000000"/>
                          </a:solidFill>
                          <a:effectLst/>
                        </a:rPr>
                        <a:t>Latency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gridSpan="2">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3346988532"/>
                  </a:ext>
                </a:extLst>
              </a:tr>
              <a:tr h="522515">
                <a:tc>
                  <a:txBody>
                    <a:bodyPr/>
                    <a:lstStyle/>
                    <a:p>
                      <a:r>
                        <a:rPr lang="en-US" b="0" dirty="0">
                          <a:solidFill>
                            <a:srgbClr val="000000"/>
                          </a:solidFill>
                          <a:effectLst/>
                        </a:rPr>
                        <a:t>Throughput</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gridSpan="3">
                  <a:txBody>
                    <a:bodyPr/>
                    <a:lstStyle/>
                    <a:p>
                      <a:pPr algn="ctr"/>
                      <a:r>
                        <a:rPr lang="en-US" dirty="0">
                          <a:solidFill>
                            <a:srgbClr val="000000"/>
                          </a:solidFill>
                          <a:effectLst/>
                        </a:rPr>
                        <a:t>High</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dirty="0">
                          <a:solidFill>
                            <a:srgbClr val="000000"/>
                          </a:solidFill>
                          <a:effectLst/>
                        </a:rPr>
                        <a:t>Low</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pPr algn="ctr"/>
                      <a:r>
                        <a:rPr lang="en-US" dirty="0">
                          <a:solidFill>
                            <a:srgbClr val="000000"/>
                          </a:solidFill>
                          <a:effectLst/>
                        </a:rPr>
                        <a:t>Medium</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extLst>
                  <a:ext uri="{0D108BD9-81ED-4DB2-BD59-A6C34878D82A}">
                    <a16:rowId xmlns:a16="http://schemas.microsoft.com/office/drawing/2014/main" val="3216289654"/>
                  </a:ext>
                </a:extLst>
              </a:tr>
              <a:tr h="522515">
                <a:tc>
                  <a:txBody>
                    <a:bodyPr/>
                    <a:lstStyle/>
                    <a:p>
                      <a:r>
                        <a:rPr lang="en-US" b="0" dirty="0">
                          <a:solidFill>
                            <a:srgbClr val="000000"/>
                          </a:solidFill>
                          <a:effectLst/>
                        </a:rPr>
                        <a:t>Data loss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Lots</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gridSpan="2">
                  <a:txBody>
                    <a:bodyPr/>
                    <a:lstStyle/>
                    <a:p>
                      <a:pPr algn="ctr"/>
                      <a:r>
                        <a:rPr lang="en-US" dirty="0">
                          <a:solidFill>
                            <a:srgbClr val="000000"/>
                          </a:solidFill>
                          <a:effectLst/>
                        </a:rPr>
                        <a:t>Some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hMerge="1">
                  <a:txBody>
                    <a:bodyPr/>
                    <a:lstStyle/>
                    <a:p>
                      <a:endParaRPr lang="en-US"/>
                    </a:p>
                  </a:txBody>
                  <a:tcPr/>
                </a:tc>
                <a:tc gridSpan="2">
                  <a:txBody>
                    <a:bodyPr/>
                    <a:lstStyle/>
                    <a:p>
                      <a:pPr algn="ctr"/>
                      <a:r>
                        <a:rPr lang="en-US" dirty="0">
                          <a:solidFill>
                            <a:srgbClr val="000000"/>
                          </a:solidFill>
                          <a:effectLst/>
                        </a:rPr>
                        <a:t>None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530675892"/>
                  </a:ext>
                </a:extLst>
              </a:tr>
              <a:tr h="522515">
                <a:tc>
                  <a:txBody>
                    <a:bodyPr/>
                    <a:lstStyle/>
                    <a:p>
                      <a:r>
                        <a:rPr lang="en-US" b="0" dirty="0">
                          <a:solidFill>
                            <a:srgbClr val="000000"/>
                          </a:solidFill>
                          <a:effectLst/>
                        </a:rPr>
                        <a:t>Failover</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00B0F0"/>
                    </a:solidFill>
                  </a:tcPr>
                </a:tc>
                <a:tc>
                  <a:txBody>
                    <a:bodyPr/>
                    <a:lstStyle/>
                    <a:p>
                      <a:pPr algn="ctr"/>
                      <a:r>
                        <a:rPr lang="en-US" dirty="0">
                          <a:solidFill>
                            <a:srgbClr val="000000"/>
                          </a:solidFill>
                          <a:effectLst/>
                        </a:rPr>
                        <a:t>Down</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tc>
                  <a:txBody>
                    <a:bodyPr/>
                    <a:lstStyle/>
                    <a:p>
                      <a:r>
                        <a:rPr lang="en-US" dirty="0">
                          <a:solidFill>
                            <a:srgbClr val="000000"/>
                          </a:solidFill>
                          <a:effectLst/>
                        </a:rPr>
                        <a:t>Read only</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FF00"/>
                    </a:solidFill>
                  </a:tcPr>
                </a:tc>
                <a:tc gridSpan="3">
                  <a:txBody>
                    <a:bodyPr/>
                    <a:lstStyle/>
                    <a:p>
                      <a:pPr algn="ctr"/>
                      <a:r>
                        <a:rPr lang="en-US" dirty="0">
                          <a:solidFill>
                            <a:srgbClr val="000000"/>
                          </a:solidFill>
                          <a:effectLst/>
                        </a:rPr>
                        <a:t>Read/write</a:t>
                      </a: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dirty="0">
                        <a:solidFill>
                          <a:srgbClr val="000000"/>
                        </a:solidFill>
                        <a:effectLst/>
                      </a:endParaRPr>
                    </a:p>
                  </a:txBody>
                  <a:tcPr anchor="ctr">
                    <a:lnL w="22860" cap="flat" cmpd="sng" algn="ctr">
                      <a:solidFill>
                        <a:srgbClr val="FFFFFF"/>
                      </a:solidFill>
                      <a:prstDash val="solid"/>
                      <a:round/>
                      <a:headEnd type="none" w="med" len="med"/>
                      <a:tailEnd type="none" w="med" len="med"/>
                    </a:lnL>
                    <a:lnR w="22860" cap="flat" cmpd="sng" algn="ctr">
                      <a:solidFill>
                        <a:srgbClr val="FFFFFF"/>
                      </a:solidFill>
                      <a:prstDash val="solid"/>
                      <a:round/>
                      <a:headEnd type="none" w="med" len="med"/>
                      <a:tailEnd type="none" w="med" len="med"/>
                    </a:lnR>
                    <a:lnT w="2286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FF4D6E"/>
                    </a:solidFill>
                  </a:tcPr>
                </a:tc>
                <a:extLst>
                  <a:ext uri="{0D108BD9-81ED-4DB2-BD59-A6C34878D82A}">
                    <a16:rowId xmlns:a16="http://schemas.microsoft.com/office/drawing/2014/main" val="2643323158"/>
                  </a:ext>
                </a:extLst>
              </a:tr>
            </a:tbl>
          </a:graphicData>
        </a:graphic>
      </p:graphicFrame>
    </p:spTree>
    <p:extLst>
      <p:ext uri="{BB962C8B-B14F-4D97-AF65-F5344CB8AC3E}">
        <p14:creationId xmlns:p14="http://schemas.microsoft.com/office/powerpoint/2010/main" val="247414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Pattern for transaction consistency </a:t>
            </a:r>
          </a:p>
        </p:txBody>
      </p:sp>
    </p:spTree>
    <p:extLst>
      <p:ext uri="{BB962C8B-B14F-4D97-AF65-F5344CB8AC3E}">
        <p14:creationId xmlns:p14="http://schemas.microsoft.com/office/powerpoint/2010/main" val="1809752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7"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1028" name="Picture 4" descr="Generating a compensating transaction to undo a long-running transaction to book a travel itinerary"/>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38387" y="463550"/>
            <a:ext cx="8240533" cy="478981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5038725"/>
            <a:ext cx="8791575" cy="1301673"/>
          </a:xfrm>
        </p:spPr>
        <p:txBody>
          <a:bodyPr vert="horz" lIns="91440" tIns="45720" rIns="91440" bIns="45720" rtlCol="0" anchor="b">
            <a:normAutofit/>
          </a:bodyPr>
          <a:lstStyle/>
          <a:p>
            <a:r>
              <a:rPr lang="en-US" sz="4800" dirty="0"/>
              <a:t>Compensating Transaction</a:t>
            </a:r>
          </a:p>
        </p:txBody>
      </p:sp>
    </p:spTree>
    <p:extLst>
      <p:ext uri="{BB962C8B-B14F-4D97-AF65-F5344CB8AC3E}">
        <p14:creationId xmlns:p14="http://schemas.microsoft.com/office/powerpoint/2010/main" val="2658798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20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2058"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059"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2050" name="Picture 2" descr="An overview and example of the Event Sourcing pattern"/>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90639" y="499198"/>
            <a:ext cx="7853634" cy="500312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83631" y="5076825"/>
            <a:ext cx="8791575" cy="1301673"/>
          </a:xfrm>
        </p:spPr>
        <p:txBody>
          <a:bodyPr vert="horz" lIns="91440" tIns="45720" rIns="91440" bIns="45720" rtlCol="0" anchor="b">
            <a:normAutofit/>
          </a:bodyPr>
          <a:lstStyle/>
          <a:p>
            <a:r>
              <a:rPr lang="en-US" sz="4800" dirty="0"/>
              <a:t>Event Sourcing pattern</a:t>
            </a:r>
          </a:p>
        </p:txBody>
      </p:sp>
    </p:spTree>
    <p:extLst>
      <p:ext uri="{BB962C8B-B14F-4D97-AF65-F5344CB8AC3E}">
        <p14:creationId xmlns:p14="http://schemas.microsoft.com/office/powerpoint/2010/main" val="70607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3" name="Content Placeholder 2"/>
          <p:cNvSpPr>
            <a:spLocks noGrp="1"/>
          </p:cNvSpPr>
          <p:nvPr>
            <p:ph idx="1"/>
          </p:nvPr>
        </p:nvSpPr>
        <p:spPr/>
        <p:txBody>
          <a:bodyPr/>
          <a:lstStyle/>
          <a:p>
            <a:r>
              <a:rPr lang="en-US" dirty="0"/>
              <a:t>You can only pick 2 at a given point in time</a:t>
            </a:r>
          </a:p>
          <a:p>
            <a:pPr lvl="1"/>
            <a:r>
              <a:rPr lang="en-US" dirty="0"/>
              <a:t>Consistency, Availability, Partition tolerance</a:t>
            </a:r>
          </a:p>
          <a:p>
            <a:r>
              <a:rPr lang="en-US" dirty="0"/>
              <a:t>In a centralized system (RDBMS), where no network partitions. </a:t>
            </a:r>
          </a:p>
          <a:p>
            <a:pPr lvl="1"/>
            <a:r>
              <a:rPr lang="en-US" dirty="0"/>
              <a:t>Atomic, Consistent, Isolated, Durable</a:t>
            </a:r>
          </a:p>
          <a:p>
            <a:r>
              <a:rPr lang="en-US" dirty="0"/>
              <a:t>In a distributed system where we have network partitions, e.g. P in CAP.</a:t>
            </a:r>
          </a:p>
          <a:p>
            <a:pPr lvl="1"/>
            <a:r>
              <a:rPr lang="en-US" dirty="0"/>
              <a:t>So you can only pick one</a:t>
            </a:r>
          </a:p>
          <a:p>
            <a:pPr lvl="1"/>
            <a:r>
              <a:rPr lang="en-US" dirty="0"/>
              <a:t>Availability, Consistency</a:t>
            </a:r>
          </a:p>
          <a:p>
            <a:endParaRPr lang="en-US" dirty="0"/>
          </a:p>
        </p:txBody>
      </p:sp>
    </p:spTree>
    <p:extLst>
      <p:ext uri="{BB962C8B-B14F-4D97-AF65-F5344CB8AC3E}">
        <p14:creationId xmlns:p14="http://schemas.microsoft.com/office/powerpoint/2010/main" val="26793239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674" y="2104418"/>
            <a:ext cx="4667251" cy="1478570"/>
          </a:xfrm>
        </p:spPr>
        <p:txBody>
          <a:bodyPr/>
          <a:lstStyle/>
          <a:p>
            <a:r>
              <a:rPr lang="en-US" dirty="0"/>
              <a:t>Example: </a:t>
            </a:r>
            <a:br>
              <a:rPr lang="en-US" dirty="0"/>
            </a:br>
            <a:r>
              <a:rPr lang="en-US" dirty="0"/>
              <a:t>Seat Reservation</a:t>
            </a:r>
          </a:p>
        </p:txBody>
      </p:sp>
      <p:pic>
        <p:nvPicPr>
          <p:cNvPr id="3074" name="Picture 2" descr="Using event sourcing to capture information about seat reservations in a conference management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66675"/>
            <a:ext cx="442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59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Distributed Caching </a:t>
            </a:r>
          </a:p>
        </p:txBody>
      </p:sp>
    </p:spTree>
    <p:extLst>
      <p:ext uri="{BB962C8B-B14F-4D97-AF65-F5344CB8AC3E}">
        <p14:creationId xmlns:p14="http://schemas.microsoft.com/office/powerpoint/2010/main" val="1511900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Write-through</a:t>
            </a:r>
          </a:p>
          <a:p>
            <a:r>
              <a:rPr lang="en-US" dirty="0"/>
              <a:t>Write-behind</a:t>
            </a:r>
          </a:p>
          <a:p>
            <a:r>
              <a:rPr lang="en-US" dirty="0"/>
              <a:t>Eviction Policies</a:t>
            </a:r>
          </a:p>
          <a:p>
            <a:r>
              <a:rPr lang="en-US" dirty="0"/>
              <a:t>Replication</a:t>
            </a:r>
          </a:p>
          <a:p>
            <a:r>
              <a:rPr lang="en-US" dirty="0"/>
              <a:t>Peer-To-Peer (P2P)</a:t>
            </a:r>
          </a:p>
        </p:txBody>
      </p:sp>
    </p:spTree>
    <p:extLst>
      <p:ext uri="{BB962C8B-B14F-4D97-AF65-F5344CB8AC3E}">
        <p14:creationId xmlns:p14="http://schemas.microsoft.com/office/powerpoint/2010/main" val="2999319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Write-through and Write behind</a:t>
            </a:r>
          </a:p>
        </p:txBody>
      </p:sp>
      <p:sp>
        <p:nvSpPr>
          <p:cNvPr id="5" name="Content Placeholder 4"/>
          <p:cNvSpPr>
            <a:spLocks noGrp="1"/>
          </p:cNvSpPr>
          <p:nvPr>
            <p:ph sz="half" idx="1"/>
          </p:nvPr>
        </p:nvSpPr>
        <p:spPr>
          <a:xfrm>
            <a:off x="1141413" y="2249486"/>
            <a:ext cx="4878389" cy="3541714"/>
          </a:xfrm>
        </p:spPr>
        <p:txBody>
          <a:bodyPr/>
          <a:lstStyle/>
          <a:p>
            <a:r>
              <a:rPr lang="en-US" dirty="0"/>
              <a:t>Write-through</a:t>
            </a:r>
          </a:p>
        </p:txBody>
      </p:sp>
      <p:sp>
        <p:nvSpPr>
          <p:cNvPr id="6" name="Content Placeholder 5"/>
          <p:cNvSpPr>
            <a:spLocks noGrp="1"/>
          </p:cNvSpPr>
          <p:nvPr>
            <p:ph sz="half" idx="2"/>
          </p:nvPr>
        </p:nvSpPr>
        <p:spPr>
          <a:xfrm>
            <a:off x="6191272" y="2249486"/>
            <a:ext cx="4875211" cy="3541714"/>
          </a:xfrm>
        </p:spPr>
        <p:txBody>
          <a:bodyPr/>
          <a:lstStyle/>
          <a:p>
            <a:r>
              <a:rPr lang="en-US" dirty="0"/>
              <a:t>Write-behind</a:t>
            </a:r>
          </a:p>
        </p:txBody>
      </p:sp>
      <p:sp>
        <p:nvSpPr>
          <p:cNvPr id="7" name="Cloud 6"/>
          <p:cNvSpPr/>
          <p:nvPr/>
        </p:nvSpPr>
        <p:spPr>
          <a:xfrm>
            <a:off x="1828800"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p:cNvSpPr/>
          <p:nvPr/>
        </p:nvSpPr>
        <p:spPr>
          <a:xfrm>
            <a:off x="1924048" y="4057650"/>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9" name="Cylinder 8"/>
          <p:cNvSpPr/>
          <p:nvPr/>
        </p:nvSpPr>
        <p:spPr>
          <a:xfrm>
            <a:off x="2128836" y="4976813"/>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11" name="Straight Arrow Connector 10"/>
          <p:cNvCxnSpPr>
            <a:stCxn id="7" idx="1"/>
            <a:endCxn id="8" idx="0"/>
          </p:cNvCxnSpPr>
          <p:nvPr/>
        </p:nvCxnSpPr>
        <p:spPr>
          <a:xfrm flipH="1">
            <a:off x="2395536" y="3523530"/>
            <a:ext cx="2" cy="534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9" idx="0"/>
          </p:cNvCxnSpPr>
          <p:nvPr/>
        </p:nvCxnSpPr>
        <p:spPr>
          <a:xfrm>
            <a:off x="2395536" y="4457700"/>
            <a:ext cx="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7727" y="3760886"/>
            <a:ext cx="1562104" cy="307777"/>
          </a:xfrm>
          <a:prstGeom prst="rect">
            <a:avLst/>
          </a:prstGeom>
          <a:noFill/>
        </p:spPr>
        <p:txBody>
          <a:bodyPr wrap="square" rtlCol="0">
            <a:spAutoFit/>
          </a:bodyPr>
          <a:lstStyle/>
          <a:p>
            <a:r>
              <a:rPr lang="en-US" sz="1400" dirty="0"/>
              <a:t>1. Write to cache</a:t>
            </a:r>
            <a:endParaRPr lang="en-US" dirty="0"/>
          </a:p>
        </p:txBody>
      </p:sp>
      <p:sp>
        <p:nvSpPr>
          <p:cNvPr id="25" name="TextBox 24"/>
          <p:cNvSpPr txBox="1"/>
          <p:nvPr/>
        </p:nvSpPr>
        <p:spPr>
          <a:xfrm>
            <a:off x="2703518" y="4630042"/>
            <a:ext cx="1647829" cy="307777"/>
          </a:xfrm>
          <a:prstGeom prst="rect">
            <a:avLst/>
          </a:prstGeom>
          <a:noFill/>
        </p:spPr>
        <p:txBody>
          <a:bodyPr wrap="square" rtlCol="0">
            <a:spAutoFit/>
          </a:bodyPr>
          <a:lstStyle/>
          <a:p>
            <a:r>
              <a:rPr lang="en-US" sz="1400" dirty="0"/>
              <a:t>2. Store in DB</a:t>
            </a:r>
            <a:endParaRPr lang="en-US" dirty="0"/>
          </a:p>
        </p:txBody>
      </p:sp>
      <p:sp>
        <p:nvSpPr>
          <p:cNvPr id="26" name="TextBox 25"/>
          <p:cNvSpPr txBox="1"/>
          <p:nvPr/>
        </p:nvSpPr>
        <p:spPr>
          <a:xfrm>
            <a:off x="2662236" y="3542703"/>
            <a:ext cx="1647829" cy="307777"/>
          </a:xfrm>
          <a:prstGeom prst="rect">
            <a:avLst/>
          </a:prstGeom>
          <a:noFill/>
        </p:spPr>
        <p:txBody>
          <a:bodyPr wrap="square" rtlCol="0">
            <a:spAutoFit/>
          </a:bodyPr>
          <a:lstStyle/>
          <a:p>
            <a:r>
              <a:rPr lang="en-US" sz="1400" dirty="0"/>
              <a:t>3. Return to user</a:t>
            </a:r>
            <a:endParaRPr lang="en-US" dirty="0"/>
          </a:p>
        </p:txBody>
      </p:sp>
      <p:sp>
        <p:nvSpPr>
          <p:cNvPr id="43" name="Cloud 42"/>
          <p:cNvSpPr/>
          <p:nvPr/>
        </p:nvSpPr>
        <p:spPr>
          <a:xfrm>
            <a:off x="6950875" y="2847975"/>
            <a:ext cx="1133475" cy="6762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44" name="Rectangle: Rounded Corners 43"/>
          <p:cNvSpPr/>
          <p:nvPr/>
        </p:nvSpPr>
        <p:spPr>
          <a:xfrm>
            <a:off x="7612862" y="4122739"/>
            <a:ext cx="942975"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a:t>
            </a:r>
          </a:p>
        </p:txBody>
      </p:sp>
      <p:sp>
        <p:nvSpPr>
          <p:cNvPr id="45" name="Cylinder 44"/>
          <p:cNvSpPr/>
          <p:nvPr/>
        </p:nvSpPr>
        <p:spPr>
          <a:xfrm>
            <a:off x="6898485" y="5605460"/>
            <a:ext cx="533400" cy="6762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sp>
        <p:nvSpPr>
          <p:cNvPr id="47" name="TextBox 46"/>
          <p:cNvSpPr txBox="1"/>
          <p:nvPr/>
        </p:nvSpPr>
        <p:spPr>
          <a:xfrm>
            <a:off x="6181725" y="3760886"/>
            <a:ext cx="1562104" cy="307777"/>
          </a:xfrm>
          <a:prstGeom prst="rect">
            <a:avLst/>
          </a:prstGeom>
          <a:noFill/>
        </p:spPr>
        <p:txBody>
          <a:bodyPr wrap="square" rtlCol="0">
            <a:spAutoFit/>
          </a:bodyPr>
          <a:lstStyle/>
          <a:p>
            <a:r>
              <a:rPr lang="en-US" sz="1400" dirty="0"/>
              <a:t>1. Write to cache</a:t>
            </a:r>
            <a:endParaRPr lang="en-US" dirty="0"/>
          </a:p>
        </p:txBody>
      </p:sp>
      <p:sp>
        <p:nvSpPr>
          <p:cNvPr id="48" name="TextBox 47"/>
          <p:cNvSpPr txBox="1"/>
          <p:nvPr/>
        </p:nvSpPr>
        <p:spPr>
          <a:xfrm>
            <a:off x="8609805" y="4391424"/>
            <a:ext cx="1924845" cy="307777"/>
          </a:xfrm>
          <a:prstGeom prst="rect">
            <a:avLst/>
          </a:prstGeom>
          <a:noFill/>
        </p:spPr>
        <p:txBody>
          <a:bodyPr wrap="square" rtlCol="0">
            <a:spAutoFit/>
          </a:bodyPr>
          <a:lstStyle/>
          <a:p>
            <a:r>
              <a:rPr lang="en-US" sz="1400" dirty="0"/>
              <a:t>2. Add event to queue</a:t>
            </a:r>
            <a:endParaRPr lang="en-US" dirty="0"/>
          </a:p>
        </p:txBody>
      </p:sp>
      <p:sp>
        <p:nvSpPr>
          <p:cNvPr id="49" name="TextBox 48"/>
          <p:cNvSpPr txBox="1"/>
          <p:nvPr/>
        </p:nvSpPr>
        <p:spPr>
          <a:xfrm>
            <a:off x="7747410" y="3354932"/>
            <a:ext cx="1647829" cy="307777"/>
          </a:xfrm>
          <a:prstGeom prst="rect">
            <a:avLst/>
          </a:prstGeom>
          <a:noFill/>
        </p:spPr>
        <p:txBody>
          <a:bodyPr wrap="square" rtlCol="0">
            <a:spAutoFit/>
          </a:bodyPr>
          <a:lstStyle/>
          <a:p>
            <a:r>
              <a:rPr lang="en-US" sz="1400" dirty="0"/>
              <a:t>3. Return to user</a:t>
            </a:r>
            <a:endParaRPr lang="en-US" dirty="0"/>
          </a:p>
        </p:txBody>
      </p:sp>
      <p:cxnSp>
        <p:nvCxnSpPr>
          <p:cNvPr id="51" name="Connector: Curved 50"/>
          <p:cNvCxnSpPr>
            <a:stCxn id="43" idx="1"/>
            <a:endCxn id="44" idx="0"/>
          </p:cNvCxnSpPr>
          <p:nvPr/>
        </p:nvCxnSpPr>
        <p:spPr>
          <a:xfrm rot="16200000" flipH="1">
            <a:off x="7501377" y="3539765"/>
            <a:ext cx="599209" cy="5667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Parallelogram 55"/>
          <p:cNvSpPr/>
          <p:nvPr/>
        </p:nvSpPr>
        <p:spPr>
          <a:xfrm>
            <a:off x="9520259" y="3857625"/>
            <a:ext cx="1095366" cy="40005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p:txBody>
      </p:sp>
      <p:cxnSp>
        <p:nvCxnSpPr>
          <p:cNvPr id="58" name="Connector: Curved 57"/>
          <p:cNvCxnSpPr>
            <a:stCxn id="44" idx="3"/>
            <a:endCxn id="56" idx="5"/>
          </p:cNvCxnSpPr>
          <p:nvPr/>
        </p:nvCxnSpPr>
        <p:spPr>
          <a:xfrm flipV="1">
            <a:off x="8555837" y="4057650"/>
            <a:ext cx="1014428" cy="2651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p:cNvCxnSpPr>
            <a:stCxn id="56" idx="2"/>
            <a:endCxn id="72" idx="3"/>
          </p:cNvCxnSpPr>
          <p:nvPr/>
        </p:nvCxnSpPr>
        <p:spPr>
          <a:xfrm flipH="1">
            <a:off x="9570264" y="4057650"/>
            <a:ext cx="995355" cy="1183109"/>
          </a:xfrm>
          <a:prstGeom prst="curvedConnector3">
            <a:avLst>
              <a:gd name="adj1" fmla="val -2799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p:cNvSpPr/>
          <p:nvPr/>
        </p:nvSpPr>
        <p:spPr>
          <a:xfrm>
            <a:off x="7784311" y="5040734"/>
            <a:ext cx="1785953"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processor</a:t>
            </a:r>
          </a:p>
        </p:txBody>
      </p:sp>
      <p:cxnSp>
        <p:nvCxnSpPr>
          <p:cNvPr id="77" name="Connector: Curved 76"/>
          <p:cNvCxnSpPr>
            <a:stCxn id="72" idx="1"/>
            <a:endCxn id="45" idx="1"/>
          </p:cNvCxnSpPr>
          <p:nvPr/>
        </p:nvCxnSpPr>
        <p:spPr>
          <a:xfrm rot="10800000" flipV="1">
            <a:off x="7165185" y="5240758"/>
            <a:ext cx="619126" cy="3647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09460" y="4959582"/>
            <a:ext cx="1924845" cy="523220"/>
          </a:xfrm>
          <a:prstGeom prst="rect">
            <a:avLst/>
          </a:prstGeom>
          <a:noFill/>
        </p:spPr>
        <p:txBody>
          <a:bodyPr wrap="square" rtlCol="0">
            <a:spAutoFit/>
          </a:bodyPr>
          <a:lstStyle/>
          <a:p>
            <a:r>
              <a:rPr lang="en-US" sz="1400" dirty="0"/>
              <a:t>4. Asynchronously: select and execute event</a:t>
            </a:r>
            <a:endParaRPr lang="en-US" dirty="0"/>
          </a:p>
        </p:txBody>
      </p:sp>
    </p:spTree>
    <p:extLst>
      <p:ext uri="{BB962C8B-B14F-4D97-AF65-F5344CB8AC3E}">
        <p14:creationId xmlns:p14="http://schemas.microsoft.com/office/powerpoint/2010/main" val="3531001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Eviction policies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TTL (time to live)</a:t>
            </a:r>
          </a:p>
          <a:p>
            <a:r>
              <a:rPr lang="en-US" dirty="0"/>
              <a:t>Bounded FIFO (first in first out)</a:t>
            </a:r>
          </a:p>
          <a:p>
            <a:r>
              <a:rPr lang="en-US" dirty="0"/>
              <a:t>Bounded LIFO (last in first out)</a:t>
            </a:r>
          </a:p>
          <a:p>
            <a:r>
              <a:rPr lang="en-US" dirty="0"/>
              <a:t>Explicit cache invalidation</a:t>
            </a:r>
          </a:p>
          <a:p>
            <a:pPr lvl="1"/>
            <a:r>
              <a:rPr lang="en-US" dirty="0"/>
              <a:t>If it is not atomic when data is changed, there is some inherited consistency issue.</a:t>
            </a:r>
          </a:p>
        </p:txBody>
      </p:sp>
    </p:spTree>
    <p:extLst>
      <p:ext uri="{BB962C8B-B14F-4D97-AF65-F5344CB8AC3E}">
        <p14:creationId xmlns:p14="http://schemas.microsoft.com/office/powerpoint/2010/main" val="3935721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Decentralized</a:t>
            </a:r>
          </a:p>
          <a:p>
            <a:r>
              <a:rPr lang="en-US" dirty="0"/>
              <a:t>No “special” or “blessed” nodes</a:t>
            </a:r>
          </a:p>
          <a:p>
            <a:r>
              <a:rPr lang="en-US" dirty="0"/>
              <a:t>Node can join and leave as they please.</a:t>
            </a:r>
          </a:p>
        </p:txBody>
      </p:sp>
    </p:spTree>
    <p:extLst>
      <p:ext uri="{BB962C8B-B14F-4D97-AF65-F5344CB8AC3E}">
        <p14:creationId xmlns:p14="http://schemas.microsoft.com/office/powerpoint/2010/main" val="1794609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Caching products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err="1"/>
              <a:t>EHCache</a:t>
            </a:r>
            <a:endParaRPr lang="en-US" dirty="0"/>
          </a:p>
          <a:p>
            <a:r>
              <a:rPr lang="en-US" dirty="0" err="1"/>
              <a:t>JBoss</a:t>
            </a:r>
            <a:r>
              <a:rPr lang="en-US" dirty="0"/>
              <a:t> Cache</a:t>
            </a:r>
          </a:p>
          <a:p>
            <a:r>
              <a:rPr lang="en-US" dirty="0" err="1"/>
              <a:t>OSCache</a:t>
            </a:r>
            <a:endParaRPr lang="en-US" dirty="0"/>
          </a:p>
          <a:p>
            <a:r>
              <a:rPr lang="en-US" dirty="0" err="1"/>
              <a:t>Memcached</a:t>
            </a:r>
            <a:endParaRPr lang="en-US" dirty="0"/>
          </a:p>
        </p:txBody>
      </p:sp>
    </p:spTree>
    <p:extLst>
      <p:ext uri="{BB962C8B-B14F-4D97-AF65-F5344CB8AC3E}">
        <p14:creationId xmlns:p14="http://schemas.microsoft.com/office/powerpoint/2010/main" val="250691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Memcached</a:t>
            </a:r>
            <a:r>
              <a:rPr lang="en-US" dirty="0"/>
              <a:t> </a:t>
            </a:r>
          </a:p>
        </p:txBody>
      </p:sp>
      <p:sp>
        <p:nvSpPr>
          <p:cNvPr id="3" name="Content Placeholder 2"/>
          <p:cNvSpPr>
            <a:spLocks noGrp="1"/>
          </p:cNvSpPr>
          <p:nvPr>
            <p:ph idx="1"/>
          </p:nvPr>
        </p:nvSpPr>
        <p:spPr>
          <a:xfrm>
            <a:off x="1141412" y="2249487"/>
            <a:ext cx="9905999" cy="4372986"/>
          </a:xfrm>
        </p:spPr>
        <p:txBody>
          <a:bodyPr>
            <a:normAutofit/>
          </a:bodyPr>
          <a:lstStyle/>
          <a:p>
            <a:r>
              <a:rPr lang="en-US" dirty="0"/>
              <a:t>Very fast</a:t>
            </a:r>
          </a:p>
          <a:p>
            <a:r>
              <a:rPr lang="en-US" dirty="0"/>
              <a:t>Simple</a:t>
            </a:r>
          </a:p>
          <a:p>
            <a:r>
              <a:rPr lang="en-US" dirty="0"/>
              <a:t>Key – Value (string –&gt;binary)</a:t>
            </a:r>
          </a:p>
          <a:p>
            <a:r>
              <a:rPr lang="en-US" dirty="0"/>
              <a:t>Clients for most languages</a:t>
            </a:r>
          </a:p>
          <a:p>
            <a:r>
              <a:rPr lang="en-US" dirty="0"/>
              <a:t>Distributed</a:t>
            </a:r>
          </a:p>
          <a:p>
            <a:r>
              <a:rPr lang="en-US" dirty="0"/>
              <a:t>Not replicated</a:t>
            </a:r>
          </a:p>
        </p:txBody>
      </p:sp>
    </p:spTree>
    <p:extLst>
      <p:ext uri="{BB962C8B-B14F-4D97-AF65-F5344CB8AC3E}">
        <p14:creationId xmlns:p14="http://schemas.microsoft.com/office/powerpoint/2010/main" val="2361857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Shared Cache Service </a:t>
            </a:r>
          </a:p>
        </p:txBody>
      </p:sp>
    </p:spTree>
    <p:extLst>
      <p:ext uri="{BB962C8B-B14F-4D97-AF65-F5344CB8AC3E}">
        <p14:creationId xmlns:p14="http://schemas.microsoft.com/office/powerpoint/2010/main" val="28628425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560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3">
              <a:duotone>
                <a:schemeClr val="bg2">
                  <a:shade val="88000"/>
                  <a:hueMod val="106000"/>
                  <a:satMod val="140000"/>
                  <a:lumMod val="54000"/>
                </a:schemeClr>
                <a:schemeClr val="bg2">
                  <a:tint val="98000"/>
                  <a:hueMod val="90000"/>
                  <a:satMod val="150000"/>
                  <a:lumMod val="160000"/>
                </a:schemeClr>
              </a:duotone>
            </a:blip>
            <a:stretch/>
          </a:blipFill>
          <a:ln>
            <a:noFill/>
          </a:ln>
          <a:effectLst/>
        </p:spPr>
        <p:txBody>
          <a:bodyPr/>
          <a:lstStyle/>
          <a:p>
            <a:endParaRPr lang="en-US"/>
          </a:p>
        </p:txBody>
      </p:sp>
      <p:pic>
        <p:nvPicPr>
          <p:cNvPr id="7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 name="Title 3"/>
          <p:cNvSpPr>
            <a:spLocks noGrp="1"/>
          </p:cNvSpPr>
          <p:nvPr>
            <p:ph type="title"/>
          </p:nvPr>
        </p:nvSpPr>
        <p:spPr>
          <a:xfrm>
            <a:off x="1624013" y="2556139"/>
            <a:ext cx="4087284" cy="983720"/>
          </a:xfrm>
        </p:spPr>
        <p:txBody>
          <a:bodyPr vert="horz" lIns="91440" tIns="45720" rIns="91440" bIns="45720" rtlCol="0" anchor="b">
            <a:normAutofit fontScale="90000"/>
          </a:bodyPr>
          <a:lstStyle/>
          <a:p>
            <a:r>
              <a:rPr lang="en-US" sz="4400" dirty="0"/>
              <a:t>Private Caching</a:t>
            </a:r>
          </a:p>
        </p:txBody>
      </p:sp>
      <p:pic>
        <p:nvPicPr>
          <p:cNvPr id="25604" name="Picture 4" descr="Using an in-memory cache in different instances of an appl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297" y="636588"/>
            <a:ext cx="6131456" cy="554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1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TM04033919[[fn=Circuit]]</Template>
  <TotalTime>8102</TotalTime>
  <Words>6096</Words>
  <Application>Microsoft Office PowerPoint</Application>
  <PresentationFormat>Widescreen</PresentationFormat>
  <Paragraphs>1274</Paragraphs>
  <Slides>224</Slides>
  <Notes>223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224</vt:i4>
      </vt:variant>
    </vt:vector>
  </HeadingPairs>
  <TitlesOfParts>
    <vt:vector size="229" baseType="lpstr">
      <vt:lpstr>GillSans</vt:lpstr>
      <vt:lpstr>Arial</vt:lpstr>
      <vt:lpstr>Calibri</vt:lpstr>
      <vt:lpstr>Tw Cen MT</vt:lpstr>
      <vt:lpstr>Circuit</vt:lpstr>
      <vt:lpstr>Cloud design Pattern</vt:lpstr>
      <vt:lpstr>Fallacies of Distributed Computing Dr. Dobb's Portal www.ddj.com/dept/architect</vt:lpstr>
      <vt:lpstr>Performance numbers you need to know</vt:lpstr>
      <vt:lpstr>Performance numbers you need to know</vt:lpstr>
      <vt:lpstr>PowerPoint Presentation</vt:lpstr>
      <vt:lpstr>Scale UP or Scale OUT</vt:lpstr>
      <vt:lpstr>General Recommendations</vt:lpstr>
      <vt:lpstr>Scalability Trade-offs</vt:lpstr>
      <vt:lpstr>CAP Theorem</vt:lpstr>
      <vt:lpstr>Availability Pattern</vt:lpstr>
      <vt:lpstr>Availability Patterns</vt:lpstr>
      <vt:lpstr>How do we calculate availability?</vt:lpstr>
      <vt:lpstr>Fail-over and  Fail-back</vt:lpstr>
      <vt:lpstr>Network Fail-Over</vt:lpstr>
      <vt:lpstr>PowerPoint Presentation</vt:lpstr>
      <vt:lpstr>Replication</vt:lpstr>
      <vt:lpstr>Master-Slave Replication</vt:lpstr>
      <vt:lpstr>Master-Master Replication</vt:lpstr>
      <vt:lpstr>Buddy replication</vt:lpstr>
      <vt:lpstr>Buddy replication</vt:lpstr>
      <vt:lpstr>Scalability Patterns: state</vt:lpstr>
      <vt:lpstr>Scalability Patterns : State</vt:lpstr>
      <vt:lpstr>PowerPoint Presentation</vt:lpstr>
      <vt:lpstr>Compute partitioning</vt:lpstr>
      <vt:lpstr>Data partitioning</vt:lpstr>
      <vt:lpstr>Static content Hosting</vt:lpstr>
      <vt:lpstr>HTTP Caching CDN, Akamai </vt:lpstr>
      <vt:lpstr>HTTP Caching</vt:lpstr>
      <vt:lpstr>Generate Static Content</vt:lpstr>
      <vt:lpstr>Http Caching</vt:lpstr>
      <vt:lpstr>DATA STORE</vt:lpstr>
      <vt:lpstr>Data Storage</vt:lpstr>
      <vt:lpstr>How to scale out RDBMS </vt:lpstr>
      <vt:lpstr>RDBMS Sharding</vt:lpstr>
      <vt:lpstr>RDBMS Sharding</vt:lpstr>
      <vt:lpstr>Sharding strategy</vt:lpstr>
      <vt:lpstr>ORM + rich domain model anti-pattern</vt:lpstr>
      <vt:lpstr>Do we really need a RDBMS?</vt:lpstr>
      <vt:lpstr>ACID or Base?</vt:lpstr>
      <vt:lpstr>NOSQL (Not Only SQL) </vt:lpstr>
      <vt:lpstr>TYPES OF NOSQL STORES</vt:lpstr>
      <vt:lpstr>NOSQL in the wild</vt:lpstr>
      <vt:lpstr>NOSQL Common Features</vt:lpstr>
      <vt:lpstr>NOSQL Common characteristics</vt:lpstr>
      <vt:lpstr>API model</vt:lpstr>
      <vt:lpstr>Machine layout</vt:lpstr>
      <vt:lpstr>Data partitioning (consistency HASHing)</vt:lpstr>
      <vt:lpstr>Data replication</vt:lpstr>
      <vt:lpstr>Membership changes A new node joins the network</vt:lpstr>
      <vt:lpstr>Membership changes When an existing node leaves the network (e.g. crash)</vt:lpstr>
      <vt:lpstr>Vector Clock</vt:lpstr>
      <vt:lpstr>Vector Clock</vt:lpstr>
      <vt:lpstr>Gossip (State Transfer Model)</vt:lpstr>
      <vt:lpstr>Gossip State transfer mode: Query</vt:lpstr>
      <vt:lpstr>Gossip State transfer mode: update</vt:lpstr>
      <vt:lpstr>Gossip State transfer mode: gossip among each other</vt:lpstr>
      <vt:lpstr>Gossip (Operation Transfer Model)</vt:lpstr>
      <vt:lpstr>Gossip operation transfer mode: Query</vt:lpstr>
      <vt:lpstr>Gossip operation transfer mode: update</vt:lpstr>
      <vt:lpstr>Gossip operation transfer mode: exchange</vt:lpstr>
      <vt:lpstr>Gossip (concurrent update problem)</vt:lpstr>
      <vt:lpstr>Gossip Summary</vt:lpstr>
      <vt:lpstr>Storage implementation copy-on-modified</vt:lpstr>
      <vt:lpstr>Storage implementation copy-on-modified</vt:lpstr>
      <vt:lpstr>Storage implementation google-big-table</vt:lpstr>
      <vt:lpstr>Sorted String Tables(SSTables)</vt:lpstr>
      <vt:lpstr>Data can be at any level of LSM tree</vt:lpstr>
      <vt:lpstr>B-Trees</vt:lpstr>
      <vt:lpstr>Big Table </vt:lpstr>
      <vt:lpstr>DYNAMO </vt:lpstr>
      <vt:lpstr>Transactions and Data Consistency </vt:lpstr>
      <vt:lpstr>Client-side consistency</vt:lpstr>
      <vt:lpstr>Client-side consistency</vt:lpstr>
      <vt:lpstr>Consistency Pattern</vt:lpstr>
      <vt:lpstr>Client-side Eventual Consistency levels</vt:lpstr>
      <vt:lpstr>Server-side consistency</vt:lpstr>
      <vt:lpstr>Backup</vt:lpstr>
      <vt:lpstr>Master / Slave Replication</vt:lpstr>
      <vt:lpstr>Master-Slave Replication</vt:lpstr>
      <vt:lpstr>Master / Master Replication</vt:lpstr>
      <vt:lpstr>Master-Master Replicaton</vt:lpstr>
      <vt:lpstr>Two Phase Commitment</vt:lpstr>
      <vt:lpstr>Two Phase Commitment</vt:lpstr>
      <vt:lpstr>PAXOS</vt:lpstr>
      <vt:lpstr>PAXOS protocol</vt:lpstr>
      <vt:lpstr>Consistency summary</vt:lpstr>
      <vt:lpstr>Application Pattern for transaction consistency </vt:lpstr>
      <vt:lpstr>Compensating Transaction</vt:lpstr>
      <vt:lpstr>Event Sourcing pattern</vt:lpstr>
      <vt:lpstr>Example:  Seat Reservation</vt:lpstr>
      <vt:lpstr>Distributed Caching </vt:lpstr>
      <vt:lpstr>Distributed Caching </vt:lpstr>
      <vt:lpstr>Write-through and Write behind</vt:lpstr>
      <vt:lpstr>Eviction policies </vt:lpstr>
      <vt:lpstr>Peer-To-Peer </vt:lpstr>
      <vt:lpstr>Distributed Caching products </vt:lpstr>
      <vt:lpstr>Memcached </vt:lpstr>
      <vt:lpstr>Shared Cache Service </vt:lpstr>
      <vt:lpstr>Private Caching</vt:lpstr>
      <vt:lpstr>Shared Caching</vt:lpstr>
      <vt:lpstr>Data Grids / Clustering </vt:lpstr>
      <vt:lpstr>Data Grids / clustering  Parallel data storage </vt:lpstr>
      <vt:lpstr>Data Grids / clustering Products</vt:lpstr>
      <vt:lpstr>Concurrency </vt:lpstr>
      <vt:lpstr>Concurrency</vt:lpstr>
      <vt:lpstr>Shared State Concurrency </vt:lpstr>
      <vt:lpstr>Shared State Concurrency</vt:lpstr>
      <vt:lpstr>Shared State Concurrency</vt:lpstr>
      <vt:lpstr>Messaging – Passing Concurrency </vt:lpstr>
      <vt:lpstr>Actors</vt:lpstr>
      <vt:lpstr>Actors</vt:lpstr>
      <vt:lpstr>Actors</vt:lpstr>
      <vt:lpstr>Actor libs for the JVM</vt:lpstr>
      <vt:lpstr>Data flow Concurrency </vt:lpstr>
      <vt:lpstr>DATA flow Concurrency</vt:lpstr>
      <vt:lpstr>STM: Software Transactional Memory </vt:lpstr>
      <vt:lpstr>STM: overview</vt:lpstr>
      <vt:lpstr>STM: overview</vt:lpstr>
      <vt:lpstr>STM libs for the JVM</vt:lpstr>
      <vt:lpstr>Scalability Patterns: behavior</vt:lpstr>
      <vt:lpstr>Scalability patterns: Behavior</vt:lpstr>
      <vt:lpstr>Event Driven Architecture</vt:lpstr>
      <vt:lpstr>Event Driven architecture</vt:lpstr>
      <vt:lpstr>Domain Events</vt:lpstr>
      <vt:lpstr>Domain Events</vt:lpstr>
      <vt:lpstr>Event Sourcing</vt:lpstr>
      <vt:lpstr>Event Sourcing</vt:lpstr>
      <vt:lpstr>Command and Query Responsibility Segregation (CQRS) pattern</vt:lpstr>
      <vt:lpstr>CQRS</vt:lpstr>
      <vt:lpstr>CQRS in a nutshell</vt:lpstr>
      <vt:lpstr>CQRS</vt:lpstr>
      <vt:lpstr>CQRS pattern</vt:lpstr>
      <vt:lpstr>PIPEs and filters</vt:lpstr>
      <vt:lpstr>Event Stream Processing select  * from Withdrawal(amount&gt;=200).win:length(5)</vt:lpstr>
      <vt:lpstr>CQRS benefits</vt:lpstr>
      <vt:lpstr>Event Stream Processing  products</vt:lpstr>
      <vt:lpstr>Messaging  </vt:lpstr>
      <vt:lpstr>Publish-Subscribe</vt:lpstr>
      <vt:lpstr>Point-to-point</vt:lpstr>
      <vt:lpstr>Store-forward</vt:lpstr>
      <vt:lpstr>Request-Reply</vt:lpstr>
      <vt:lpstr>Shared Message Queue </vt:lpstr>
      <vt:lpstr>Sender and Subscriber</vt:lpstr>
      <vt:lpstr>Priority Queue </vt:lpstr>
      <vt:lpstr>Competing Consumer</vt:lpstr>
      <vt:lpstr>Queue Based Load Leveling Pattern</vt:lpstr>
      <vt:lpstr>Messaging, push or pull?  </vt:lpstr>
      <vt:lpstr>Messaging  </vt:lpstr>
      <vt:lpstr>ESB</vt:lpstr>
      <vt:lpstr>ESB Products </vt:lpstr>
      <vt:lpstr>Actors </vt:lpstr>
      <vt:lpstr>Enterprise Integration Patterns</vt:lpstr>
      <vt:lpstr>Enterprise Integration Patterns </vt:lpstr>
      <vt:lpstr>Compute Grids</vt:lpstr>
      <vt:lpstr>Load Balancer</vt:lpstr>
      <vt:lpstr>Scatter and Gather</vt:lpstr>
      <vt:lpstr>Result Cache</vt:lpstr>
      <vt:lpstr>Shared Space</vt:lpstr>
      <vt:lpstr>Pipe and Filter</vt:lpstr>
      <vt:lpstr>Map Reduce</vt:lpstr>
      <vt:lpstr>Bulk Synchronous parallel</vt:lpstr>
      <vt:lpstr>Execution Orchestrator</vt:lpstr>
      <vt:lpstr>Compute Grids Parallel execution</vt:lpstr>
      <vt:lpstr>Compute Grids products</vt:lpstr>
      <vt:lpstr>Load Balancing</vt:lpstr>
      <vt:lpstr>Reverse Proxy</vt:lpstr>
      <vt:lpstr>PowerPoint Presentation</vt:lpstr>
      <vt:lpstr>Load Balancing Products</vt:lpstr>
      <vt:lpstr>Parallel computing</vt:lpstr>
      <vt:lpstr>Parallel Computing</vt:lpstr>
      <vt:lpstr>SPMD Pattern</vt:lpstr>
      <vt:lpstr>Master /Worker</vt:lpstr>
      <vt:lpstr>Master / Worker</vt:lpstr>
      <vt:lpstr>Loop Parallelism</vt:lpstr>
      <vt:lpstr>Fork/Join</vt:lpstr>
      <vt:lpstr>Map Reduce Products</vt:lpstr>
      <vt:lpstr>Map Reduce</vt:lpstr>
      <vt:lpstr>Parallel Computing products</vt:lpstr>
      <vt:lpstr>Stability Patterns</vt:lpstr>
      <vt:lpstr>Stability Patterns</vt:lpstr>
      <vt:lpstr>Timeouts</vt:lpstr>
      <vt:lpstr>Circuit Breaker</vt:lpstr>
      <vt:lpstr>Retry pattern</vt:lpstr>
      <vt:lpstr>Let it Crash</vt:lpstr>
      <vt:lpstr>Fail fast</vt:lpstr>
      <vt:lpstr>Bulkhead</vt:lpstr>
      <vt:lpstr>Bulkhead</vt:lpstr>
      <vt:lpstr>Steady State</vt:lpstr>
      <vt:lpstr>Throttling</vt:lpstr>
      <vt:lpstr>DevOps Pattern</vt:lpstr>
      <vt:lpstr>Operation pattern</vt:lpstr>
      <vt:lpstr>Leader Election</vt:lpstr>
      <vt:lpstr>Bully Algorithm</vt:lpstr>
      <vt:lpstr>Bully Algorithm</vt:lpstr>
      <vt:lpstr>Ring Algorithm</vt:lpstr>
      <vt:lpstr>Ring Algorithm</vt:lpstr>
      <vt:lpstr>Ring Algorithm</vt:lpstr>
      <vt:lpstr>Acquire Mutex</vt:lpstr>
      <vt:lpstr>External Configuration Store</vt:lpstr>
      <vt:lpstr>Runtime Reconfiguration</vt:lpstr>
      <vt:lpstr>Runtime Reconfiguration</vt:lpstr>
      <vt:lpstr>Health Endpoint Monitoring</vt:lpstr>
      <vt:lpstr>Scheduler Agent Supervisor</vt:lpstr>
      <vt:lpstr>Telemetry and Metering</vt:lpstr>
      <vt:lpstr>Security Pattern</vt:lpstr>
      <vt:lpstr>Security pattern</vt:lpstr>
      <vt:lpstr>Federated Identity</vt:lpstr>
      <vt:lpstr>Federated Identity</vt:lpstr>
      <vt:lpstr>Valet Key pattern</vt:lpstr>
      <vt:lpstr>Gatekeeper</vt:lpstr>
      <vt:lpstr>Common Cloud Scenario &amp; Algorithm</vt:lpstr>
      <vt:lpstr>Common Cloud Scenario &amp; Algorithm</vt:lpstr>
      <vt:lpstr>Paradigms of recommender systems</vt:lpstr>
      <vt:lpstr>PowerPoint Presentation</vt:lpstr>
      <vt:lpstr>PowerPoint Presentation</vt:lpstr>
      <vt:lpstr>PowerPoint Presentation</vt:lpstr>
      <vt:lpstr>PowerPoint Presentation</vt:lpstr>
      <vt:lpstr>Facebook news feed and Timeline</vt:lpstr>
      <vt:lpstr>Tweeter</vt:lpstr>
      <vt:lpstr>Twitter-Snowflake 64 bits mono-increasing unique id</vt:lpstr>
      <vt:lpstr>Geo hash</vt:lpstr>
      <vt:lpstr>Facebook Erlang</vt:lpstr>
      <vt:lpstr>Bloom 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Scalability, Availability and Stability Patterns</dc:title>
  <dc:creator>Huanmin Wu</dc:creator>
  <cp:lastModifiedBy>Huanmin Wu</cp:lastModifiedBy>
  <cp:revision>153</cp:revision>
  <dcterms:created xsi:type="dcterms:W3CDTF">2017-05-28T22:39:04Z</dcterms:created>
  <dcterms:modified xsi:type="dcterms:W3CDTF">2024-08-27T04:51:50Z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huanminw@microsoft.com</vt:lpwstr>
  </property>
  <property fmtid="{D5CDD505-2E9C-101B-9397-08002B2CF9AE}" pid="6" name="MSIP_Label_f42aa342-8706-4288-bd11-ebb85995028c_SetDate">
    <vt:lpwstr>2017-05-28T16:40:13.8966088-07:00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